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717" r:id="rId3"/>
    <p:sldMasterId id="2147483648" r:id="rId4"/>
  </p:sldMasterIdLst>
  <p:sldIdLst>
    <p:sldId id="257" r:id="rId5"/>
    <p:sldId id="258" r:id="rId6"/>
    <p:sldId id="259" r:id="rId7"/>
    <p:sldId id="260" r:id="rId8"/>
    <p:sldId id="261" r:id="rId9"/>
    <p:sldId id="263" r:id="rId10"/>
    <p:sldId id="264"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1D3FA9-DF5A-488D-963A-7BAA37AEF858}" v="505" dt="2021-05-20T16:42:28.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AF628-3AC2-49CC-9AFD-67C114EF69C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251037-5DD1-45FF-8833-09CEC4AEB930}">
      <dgm:prSet/>
      <dgm:spPr/>
      <dgm:t>
        <a:bodyPr/>
        <a:lstStyle/>
        <a:p>
          <a:pPr>
            <a:lnSpc>
              <a:spcPct val="100000"/>
            </a:lnSpc>
          </a:pPr>
          <a:r>
            <a:rPr lang="en-US"/>
            <a:t>ROLL NO 2K18/IT/</a:t>
          </a:r>
          <a:r>
            <a:rPr lang="en-US">
              <a:latin typeface="Goudy Old Style"/>
            </a:rPr>
            <a:t>102,2k18/IT/136</a:t>
          </a:r>
          <a:endParaRPr lang="en-US"/>
        </a:p>
      </dgm:t>
    </dgm:pt>
    <dgm:pt modelId="{F4FECAEA-C05A-493E-BD82-273D13D3B16B}" type="parTrans" cxnId="{5751E1B6-F5D1-4C73-AFAF-B92DE47DAD4A}">
      <dgm:prSet/>
      <dgm:spPr/>
      <dgm:t>
        <a:bodyPr/>
        <a:lstStyle/>
        <a:p>
          <a:endParaRPr lang="en-US"/>
        </a:p>
      </dgm:t>
    </dgm:pt>
    <dgm:pt modelId="{E1017992-941C-4B1C-89E3-04D20D610588}" type="sibTrans" cxnId="{5751E1B6-F5D1-4C73-AFAF-B92DE47DAD4A}">
      <dgm:prSet/>
      <dgm:spPr/>
      <dgm:t>
        <a:bodyPr/>
        <a:lstStyle/>
        <a:p>
          <a:endParaRPr lang="en-US"/>
        </a:p>
      </dgm:t>
    </dgm:pt>
    <dgm:pt modelId="{F8952A25-4AAC-4631-B591-3195B078FC05}">
      <dgm:prSet/>
      <dgm:spPr/>
      <dgm:t>
        <a:bodyPr/>
        <a:lstStyle/>
        <a:p>
          <a:pPr>
            <a:lnSpc>
              <a:spcPct val="100000"/>
            </a:lnSpc>
          </a:pPr>
          <a:r>
            <a:rPr lang="en-US"/>
            <a:t>BRANCH-INFORMATION TECNOLOGY</a:t>
          </a:r>
        </a:p>
      </dgm:t>
    </dgm:pt>
    <dgm:pt modelId="{0DF13CD3-3AE2-4F3A-83D2-198194FD9EA1}" type="parTrans" cxnId="{FBD01DC1-E230-4960-97B2-9AB1F43A4E0E}">
      <dgm:prSet/>
      <dgm:spPr/>
      <dgm:t>
        <a:bodyPr/>
        <a:lstStyle/>
        <a:p>
          <a:endParaRPr lang="en-US"/>
        </a:p>
      </dgm:t>
    </dgm:pt>
    <dgm:pt modelId="{1E0C03AD-6FCB-49A5-AD9A-CFC06828A3A9}" type="sibTrans" cxnId="{FBD01DC1-E230-4960-97B2-9AB1F43A4E0E}">
      <dgm:prSet/>
      <dgm:spPr/>
      <dgm:t>
        <a:bodyPr/>
        <a:lstStyle/>
        <a:p>
          <a:endParaRPr lang="en-US"/>
        </a:p>
      </dgm:t>
    </dgm:pt>
    <dgm:pt modelId="{E6216023-5B2C-4B8A-AAE7-C790F227D52F}">
      <dgm:prSet/>
      <dgm:spPr/>
      <dgm:t>
        <a:bodyPr/>
        <a:lstStyle/>
        <a:p>
          <a:pPr>
            <a:lnSpc>
              <a:spcPct val="100000"/>
            </a:lnSpc>
          </a:pPr>
          <a:r>
            <a:rPr lang="en-US"/>
            <a:t>DELHI TECHNOLOGICAL UNIVESITY</a:t>
          </a:r>
        </a:p>
      </dgm:t>
    </dgm:pt>
    <dgm:pt modelId="{28C1ACC5-9368-483A-877F-18E57B20C183}" type="parTrans" cxnId="{25291889-5807-4C4D-9443-2F8133FB91FB}">
      <dgm:prSet/>
      <dgm:spPr/>
      <dgm:t>
        <a:bodyPr/>
        <a:lstStyle/>
        <a:p>
          <a:endParaRPr lang="en-US"/>
        </a:p>
      </dgm:t>
    </dgm:pt>
    <dgm:pt modelId="{C4AB01EE-0FD3-4C62-B68E-74EAE20262BA}" type="sibTrans" cxnId="{25291889-5807-4C4D-9443-2F8133FB91FB}">
      <dgm:prSet/>
      <dgm:spPr/>
      <dgm:t>
        <a:bodyPr/>
        <a:lstStyle/>
        <a:p>
          <a:endParaRPr lang="en-US"/>
        </a:p>
      </dgm:t>
    </dgm:pt>
    <dgm:pt modelId="{ABE6825E-124E-4CA9-B6A0-409A8EA86CF8}" type="pres">
      <dgm:prSet presAssocID="{DE1AF628-3AC2-49CC-9AFD-67C114EF69C3}" presName="root" presStyleCnt="0">
        <dgm:presLayoutVars>
          <dgm:dir/>
          <dgm:resizeHandles val="exact"/>
        </dgm:presLayoutVars>
      </dgm:prSet>
      <dgm:spPr/>
    </dgm:pt>
    <dgm:pt modelId="{248C381A-5854-424A-92C1-7817EE4DFF9F}" type="pres">
      <dgm:prSet presAssocID="{E6251037-5DD1-45FF-8833-09CEC4AEB930}" presName="compNode" presStyleCnt="0"/>
      <dgm:spPr/>
    </dgm:pt>
    <dgm:pt modelId="{A823E478-5033-469B-AE2C-1888244197C9}" type="pres">
      <dgm:prSet presAssocID="{E6251037-5DD1-45FF-8833-09CEC4AEB9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0B773114-789A-4F22-AED4-397FCE45802C}" type="pres">
      <dgm:prSet presAssocID="{E6251037-5DD1-45FF-8833-09CEC4AEB930}" presName="spaceRect" presStyleCnt="0"/>
      <dgm:spPr/>
    </dgm:pt>
    <dgm:pt modelId="{D0043FAF-B200-4B4F-81D9-24D311AE7B3F}" type="pres">
      <dgm:prSet presAssocID="{E6251037-5DD1-45FF-8833-09CEC4AEB930}" presName="textRect" presStyleLbl="revTx" presStyleIdx="0" presStyleCnt="3">
        <dgm:presLayoutVars>
          <dgm:chMax val="1"/>
          <dgm:chPref val="1"/>
        </dgm:presLayoutVars>
      </dgm:prSet>
      <dgm:spPr/>
    </dgm:pt>
    <dgm:pt modelId="{3DE20344-3023-4CCE-BA32-DE56FC001AD5}" type="pres">
      <dgm:prSet presAssocID="{E1017992-941C-4B1C-89E3-04D20D610588}" presName="sibTrans" presStyleCnt="0"/>
      <dgm:spPr/>
    </dgm:pt>
    <dgm:pt modelId="{CBD60E0D-166C-453E-9B5C-4CDB472DCC1E}" type="pres">
      <dgm:prSet presAssocID="{F8952A25-4AAC-4631-B591-3195B078FC05}" presName="compNode" presStyleCnt="0"/>
      <dgm:spPr/>
    </dgm:pt>
    <dgm:pt modelId="{E878AA4C-32FB-479A-A298-E47CC353667F}" type="pres">
      <dgm:prSet presAssocID="{F8952A25-4AAC-4631-B591-3195B078FC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8A59B0B8-EED4-4B88-AAD8-5CD9C8646DCD}" type="pres">
      <dgm:prSet presAssocID="{F8952A25-4AAC-4631-B591-3195B078FC05}" presName="spaceRect" presStyleCnt="0"/>
      <dgm:spPr/>
    </dgm:pt>
    <dgm:pt modelId="{B327E3CF-F524-4E73-820D-192E8231D72E}" type="pres">
      <dgm:prSet presAssocID="{F8952A25-4AAC-4631-B591-3195B078FC05}" presName="textRect" presStyleLbl="revTx" presStyleIdx="1" presStyleCnt="3">
        <dgm:presLayoutVars>
          <dgm:chMax val="1"/>
          <dgm:chPref val="1"/>
        </dgm:presLayoutVars>
      </dgm:prSet>
      <dgm:spPr/>
    </dgm:pt>
    <dgm:pt modelId="{747E11A7-7C0B-40DF-9DB3-7AF766F84E39}" type="pres">
      <dgm:prSet presAssocID="{1E0C03AD-6FCB-49A5-AD9A-CFC06828A3A9}" presName="sibTrans" presStyleCnt="0"/>
      <dgm:spPr/>
    </dgm:pt>
    <dgm:pt modelId="{50C3B816-FFEC-4CAD-BE73-B0770ED70630}" type="pres">
      <dgm:prSet presAssocID="{E6216023-5B2C-4B8A-AAE7-C790F227D52F}" presName="compNode" presStyleCnt="0"/>
      <dgm:spPr/>
    </dgm:pt>
    <dgm:pt modelId="{55744C1A-00FC-4E3E-BBD2-E4A50CD3B2C5}" type="pres">
      <dgm:prSet presAssocID="{E6216023-5B2C-4B8A-AAE7-C790F227D5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Fi"/>
        </a:ext>
      </dgm:extLst>
    </dgm:pt>
    <dgm:pt modelId="{DAD3FDD3-AC76-4D54-AB8C-3A4D990CFCA0}" type="pres">
      <dgm:prSet presAssocID="{E6216023-5B2C-4B8A-AAE7-C790F227D52F}" presName="spaceRect" presStyleCnt="0"/>
      <dgm:spPr/>
    </dgm:pt>
    <dgm:pt modelId="{CA92C37E-6094-48BD-99E2-3782523BFE29}" type="pres">
      <dgm:prSet presAssocID="{E6216023-5B2C-4B8A-AAE7-C790F227D52F}" presName="textRect" presStyleLbl="revTx" presStyleIdx="2" presStyleCnt="3">
        <dgm:presLayoutVars>
          <dgm:chMax val="1"/>
          <dgm:chPref val="1"/>
        </dgm:presLayoutVars>
      </dgm:prSet>
      <dgm:spPr/>
    </dgm:pt>
  </dgm:ptLst>
  <dgm:cxnLst>
    <dgm:cxn modelId="{7A076E6E-FA56-45E3-AFAE-46F5CDA488D9}" type="presOf" srcId="{DE1AF628-3AC2-49CC-9AFD-67C114EF69C3}" destId="{ABE6825E-124E-4CA9-B6A0-409A8EA86CF8}" srcOrd="0" destOrd="0" presId="urn:microsoft.com/office/officeart/2018/2/layout/IconLabelList"/>
    <dgm:cxn modelId="{25291889-5807-4C4D-9443-2F8133FB91FB}" srcId="{DE1AF628-3AC2-49CC-9AFD-67C114EF69C3}" destId="{E6216023-5B2C-4B8A-AAE7-C790F227D52F}" srcOrd="2" destOrd="0" parTransId="{28C1ACC5-9368-483A-877F-18E57B20C183}" sibTransId="{C4AB01EE-0FD3-4C62-B68E-74EAE20262BA}"/>
    <dgm:cxn modelId="{93C5719A-3A06-40F3-82E8-CB1C3DDDD873}" type="presOf" srcId="{E6251037-5DD1-45FF-8833-09CEC4AEB930}" destId="{D0043FAF-B200-4B4F-81D9-24D311AE7B3F}" srcOrd="0" destOrd="0" presId="urn:microsoft.com/office/officeart/2018/2/layout/IconLabelList"/>
    <dgm:cxn modelId="{14EE3DB3-454A-4232-923E-5F62B43B5056}" type="presOf" srcId="{E6216023-5B2C-4B8A-AAE7-C790F227D52F}" destId="{CA92C37E-6094-48BD-99E2-3782523BFE29}" srcOrd="0" destOrd="0" presId="urn:microsoft.com/office/officeart/2018/2/layout/IconLabelList"/>
    <dgm:cxn modelId="{5751E1B6-F5D1-4C73-AFAF-B92DE47DAD4A}" srcId="{DE1AF628-3AC2-49CC-9AFD-67C114EF69C3}" destId="{E6251037-5DD1-45FF-8833-09CEC4AEB930}" srcOrd="0" destOrd="0" parTransId="{F4FECAEA-C05A-493E-BD82-273D13D3B16B}" sibTransId="{E1017992-941C-4B1C-89E3-04D20D610588}"/>
    <dgm:cxn modelId="{FBD01DC1-E230-4960-97B2-9AB1F43A4E0E}" srcId="{DE1AF628-3AC2-49CC-9AFD-67C114EF69C3}" destId="{F8952A25-4AAC-4631-B591-3195B078FC05}" srcOrd="1" destOrd="0" parTransId="{0DF13CD3-3AE2-4F3A-83D2-198194FD9EA1}" sibTransId="{1E0C03AD-6FCB-49A5-AD9A-CFC06828A3A9}"/>
    <dgm:cxn modelId="{0E806BC3-4436-4EFE-B364-316585F00C21}" type="presOf" srcId="{F8952A25-4AAC-4631-B591-3195B078FC05}" destId="{B327E3CF-F524-4E73-820D-192E8231D72E}" srcOrd="0" destOrd="0" presId="urn:microsoft.com/office/officeart/2018/2/layout/IconLabelList"/>
    <dgm:cxn modelId="{7518BB0D-2CDE-481B-A284-6A14BD01CE6D}" type="presParOf" srcId="{ABE6825E-124E-4CA9-B6A0-409A8EA86CF8}" destId="{248C381A-5854-424A-92C1-7817EE4DFF9F}" srcOrd="0" destOrd="0" presId="urn:microsoft.com/office/officeart/2018/2/layout/IconLabelList"/>
    <dgm:cxn modelId="{AE938256-3EDB-4629-AF1A-948885681006}" type="presParOf" srcId="{248C381A-5854-424A-92C1-7817EE4DFF9F}" destId="{A823E478-5033-469B-AE2C-1888244197C9}" srcOrd="0" destOrd="0" presId="urn:microsoft.com/office/officeart/2018/2/layout/IconLabelList"/>
    <dgm:cxn modelId="{FF184569-FC87-4E61-9A2E-DE82EC95327D}" type="presParOf" srcId="{248C381A-5854-424A-92C1-7817EE4DFF9F}" destId="{0B773114-789A-4F22-AED4-397FCE45802C}" srcOrd="1" destOrd="0" presId="urn:microsoft.com/office/officeart/2018/2/layout/IconLabelList"/>
    <dgm:cxn modelId="{E680716C-29D0-4DD2-8B21-8A6DCEEE106C}" type="presParOf" srcId="{248C381A-5854-424A-92C1-7817EE4DFF9F}" destId="{D0043FAF-B200-4B4F-81D9-24D311AE7B3F}" srcOrd="2" destOrd="0" presId="urn:microsoft.com/office/officeart/2018/2/layout/IconLabelList"/>
    <dgm:cxn modelId="{DA9500A2-C056-4E18-B40D-A3A5F33C2C27}" type="presParOf" srcId="{ABE6825E-124E-4CA9-B6A0-409A8EA86CF8}" destId="{3DE20344-3023-4CCE-BA32-DE56FC001AD5}" srcOrd="1" destOrd="0" presId="urn:microsoft.com/office/officeart/2018/2/layout/IconLabelList"/>
    <dgm:cxn modelId="{5AEB7082-9BA2-4B30-AF63-29809ED4090F}" type="presParOf" srcId="{ABE6825E-124E-4CA9-B6A0-409A8EA86CF8}" destId="{CBD60E0D-166C-453E-9B5C-4CDB472DCC1E}" srcOrd="2" destOrd="0" presId="urn:microsoft.com/office/officeart/2018/2/layout/IconLabelList"/>
    <dgm:cxn modelId="{BD142EE7-FF22-49CC-AC99-4DED8166112A}" type="presParOf" srcId="{CBD60E0D-166C-453E-9B5C-4CDB472DCC1E}" destId="{E878AA4C-32FB-479A-A298-E47CC353667F}" srcOrd="0" destOrd="0" presId="urn:microsoft.com/office/officeart/2018/2/layout/IconLabelList"/>
    <dgm:cxn modelId="{620764D2-54E9-4328-A357-99384A2F483D}" type="presParOf" srcId="{CBD60E0D-166C-453E-9B5C-4CDB472DCC1E}" destId="{8A59B0B8-EED4-4B88-AAD8-5CD9C8646DCD}" srcOrd="1" destOrd="0" presId="urn:microsoft.com/office/officeart/2018/2/layout/IconLabelList"/>
    <dgm:cxn modelId="{77F165D5-3506-473B-A2B2-1B48F5676859}" type="presParOf" srcId="{CBD60E0D-166C-453E-9B5C-4CDB472DCC1E}" destId="{B327E3CF-F524-4E73-820D-192E8231D72E}" srcOrd="2" destOrd="0" presId="urn:microsoft.com/office/officeart/2018/2/layout/IconLabelList"/>
    <dgm:cxn modelId="{C7B8667A-6E5F-45AC-8C82-89FD4B7F5F08}" type="presParOf" srcId="{ABE6825E-124E-4CA9-B6A0-409A8EA86CF8}" destId="{747E11A7-7C0B-40DF-9DB3-7AF766F84E39}" srcOrd="3" destOrd="0" presId="urn:microsoft.com/office/officeart/2018/2/layout/IconLabelList"/>
    <dgm:cxn modelId="{000B8D63-AE84-4C4E-AE87-6AE9608EF1DD}" type="presParOf" srcId="{ABE6825E-124E-4CA9-B6A0-409A8EA86CF8}" destId="{50C3B816-FFEC-4CAD-BE73-B0770ED70630}" srcOrd="4" destOrd="0" presId="urn:microsoft.com/office/officeart/2018/2/layout/IconLabelList"/>
    <dgm:cxn modelId="{FC1DB3A7-5750-4425-BCC2-614CCD6F0F3E}" type="presParOf" srcId="{50C3B816-FFEC-4CAD-BE73-B0770ED70630}" destId="{55744C1A-00FC-4E3E-BBD2-E4A50CD3B2C5}" srcOrd="0" destOrd="0" presId="urn:microsoft.com/office/officeart/2018/2/layout/IconLabelList"/>
    <dgm:cxn modelId="{F93C2D72-3977-414A-811A-55A70520F6B1}" type="presParOf" srcId="{50C3B816-FFEC-4CAD-BE73-B0770ED70630}" destId="{DAD3FDD3-AC76-4D54-AB8C-3A4D990CFCA0}" srcOrd="1" destOrd="0" presId="urn:microsoft.com/office/officeart/2018/2/layout/IconLabelList"/>
    <dgm:cxn modelId="{AF216F94-840B-4110-911B-FCF66C4A41C6}" type="presParOf" srcId="{50C3B816-FFEC-4CAD-BE73-B0770ED70630}" destId="{CA92C37E-6094-48BD-99E2-3782523BFE2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CDBD72-E93B-421D-890F-F17EDB581D0F}"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007AC79A-D50A-4815-9A56-A9FB9F45CD31}">
      <dgm:prSet/>
      <dgm:spPr/>
      <dgm:t>
        <a:bodyPr/>
        <a:lstStyle/>
        <a:p>
          <a:pPr>
            <a:defRPr cap="all"/>
          </a:pPr>
          <a:r>
            <a:rPr lang="en-US" dirty="0">
              <a:latin typeface="Goudy Old Style"/>
            </a:rPr>
            <a:t>Abstract</a:t>
          </a:r>
          <a:r>
            <a:rPr lang="en-US" dirty="0"/>
            <a:t> </a:t>
          </a:r>
        </a:p>
      </dgm:t>
    </dgm:pt>
    <dgm:pt modelId="{B759B192-7B77-4F31-9668-1523DDDBE576}" type="parTrans" cxnId="{3ECF550F-EA1B-4CE4-9684-EEA199D51E51}">
      <dgm:prSet/>
      <dgm:spPr/>
      <dgm:t>
        <a:bodyPr/>
        <a:lstStyle/>
        <a:p>
          <a:endParaRPr lang="en-US"/>
        </a:p>
      </dgm:t>
    </dgm:pt>
    <dgm:pt modelId="{77401A5B-EEDE-4EFB-AACE-A125C79B6921}" type="sibTrans" cxnId="{3ECF550F-EA1B-4CE4-9684-EEA199D51E51}">
      <dgm:prSet/>
      <dgm:spPr/>
      <dgm:t>
        <a:bodyPr/>
        <a:lstStyle/>
        <a:p>
          <a:endParaRPr lang="en-US"/>
        </a:p>
      </dgm:t>
    </dgm:pt>
    <dgm:pt modelId="{2B73C6B9-DA11-49D4-986A-5B4C0075359F}">
      <dgm:prSet phldr="0"/>
      <dgm:spPr/>
      <dgm:t>
        <a:bodyPr/>
        <a:lstStyle/>
        <a:p>
          <a:pPr>
            <a:defRPr cap="all"/>
          </a:pPr>
          <a:r>
            <a:rPr lang="en-US" dirty="0"/>
            <a:t>OBJECTIVE</a:t>
          </a:r>
        </a:p>
      </dgm:t>
    </dgm:pt>
    <dgm:pt modelId="{DC1CDD7A-23AB-4594-9318-6243B0DB30B9}" type="parTrans" cxnId="{47A7368B-E88D-4A6C-92F5-3757B82C4472}">
      <dgm:prSet/>
      <dgm:spPr/>
    </dgm:pt>
    <dgm:pt modelId="{DFB7C17B-9173-4972-909A-A26FFD6C44E4}" type="sibTrans" cxnId="{47A7368B-E88D-4A6C-92F5-3757B82C4472}">
      <dgm:prSet/>
      <dgm:spPr/>
      <dgm:t>
        <a:bodyPr/>
        <a:lstStyle/>
        <a:p>
          <a:endParaRPr lang="en-US"/>
        </a:p>
        <a:p>
          <a:endParaRPr lang="en-US"/>
        </a:p>
      </dgm:t>
    </dgm:pt>
    <dgm:pt modelId="{9C6252C6-A228-49A7-9DF0-146EC3816CF9}">
      <dgm:prSet phldr="0"/>
      <dgm:spPr/>
      <dgm:t>
        <a:bodyPr/>
        <a:lstStyle/>
        <a:p>
          <a:pPr>
            <a:defRPr cap="all"/>
          </a:pPr>
          <a:r>
            <a:rPr lang="en-US" dirty="0"/>
            <a:t>INTRODUCTION</a:t>
          </a:r>
        </a:p>
      </dgm:t>
    </dgm:pt>
    <dgm:pt modelId="{0CC70891-1B04-495C-9C33-F3592CF4EC47}" type="parTrans" cxnId="{73667661-569E-41B9-AD14-A86D2AE83408}">
      <dgm:prSet/>
      <dgm:spPr/>
    </dgm:pt>
    <dgm:pt modelId="{A08D38B7-F91C-4BA7-B6A1-D17E25793F94}" type="sibTrans" cxnId="{73667661-569E-41B9-AD14-A86D2AE83408}">
      <dgm:prSet/>
      <dgm:spPr/>
      <dgm:t>
        <a:bodyPr/>
        <a:lstStyle/>
        <a:p>
          <a:endParaRPr lang="en-US"/>
        </a:p>
        <a:p>
          <a:endParaRPr lang="en-US"/>
        </a:p>
      </dgm:t>
    </dgm:pt>
    <dgm:pt modelId="{564EAA53-51F6-4F63-997F-5578ED940DA6}">
      <dgm:prSet phldr="0"/>
      <dgm:spPr/>
      <dgm:t>
        <a:bodyPr/>
        <a:lstStyle/>
        <a:p>
          <a:pPr rtl="0">
            <a:defRPr cap="all"/>
          </a:pPr>
          <a:r>
            <a:rPr lang="en-US" dirty="0">
              <a:latin typeface="Goudy Old Style"/>
            </a:rPr>
            <a:t>Case study</a:t>
          </a:r>
          <a:endParaRPr lang="en-US" dirty="0"/>
        </a:p>
      </dgm:t>
    </dgm:pt>
    <dgm:pt modelId="{BD353568-37AC-4577-9006-C2CAF89FACDC}" type="parTrans" cxnId="{9B68D4AE-12F9-48CC-B23D-54211C64C9F0}">
      <dgm:prSet/>
      <dgm:spPr/>
    </dgm:pt>
    <dgm:pt modelId="{B40E7377-C0AA-4D27-9CF4-00F7E6F5C056}" type="sibTrans" cxnId="{9B68D4AE-12F9-48CC-B23D-54211C64C9F0}">
      <dgm:prSet/>
      <dgm:spPr/>
      <dgm:t>
        <a:bodyPr/>
        <a:lstStyle/>
        <a:p>
          <a:endParaRPr lang="en-US"/>
        </a:p>
        <a:p>
          <a:endParaRPr lang="en-US"/>
        </a:p>
      </dgm:t>
    </dgm:pt>
    <dgm:pt modelId="{DDB2CDEC-7E10-4D21-AB79-7ECD70CE313D}">
      <dgm:prSet phldr="0"/>
      <dgm:spPr/>
      <dgm:t>
        <a:bodyPr/>
        <a:lstStyle/>
        <a:p>
          <a:pPr>
            <a:defRPr cap="all"/>
          </a:pPr>
          <a:r>
            <a:rPr lang="en-US" dirty="0">
              <a:latin typeface="Goudy Old Style"/>
            </a:rPr>
            <a:t>Platform</a:t>
          </a:r>
          <a:endParaRPr lang="en-US" dirty="0"/>
        </a:p>
      </dgm:t>
    </dgm:pt>
    <dgm:pt modelId="{0FFCAF6A-70AC-407D-845F-87B7252E4E76}" type="parTrans" cxnId="{D00F6348-34F0-410F-98E8-6BA404136F93}">
      <dgm:prSet/>
      <dgm:spPr/>
    </dgm:pt>
    <dgm:pt modelId="{2503E8EE-4466-4805-B8D6-96F01720A4AB}" type="sibTrans" cxnId="{D00F6348-34F0-410F-98E8-6BA404136F93}">
      <dgm:prSet/>
      <dgm:spPr/>
      <dgm:t>
        <a:bodyPr/>
        <a:lstStyle/>
        <a:p>
          <a:endParaRPr lang="en-US"/>
        </a:p>
        <a:p>
          <a:endParaRPr lang="en-US"/>
        </a:p>
      </dgm:t>
    </dgm:pt>
    <dgm:pt modelId="{7A8AE0D6-1653-4DBA-AC79-DE2D8DD5FD99}">
      <dgm:prSet phldr="0"/>
      <dgm:spPr/>
      <dgm:t>
        <a:bodyPr/>
        <a:lstStyle/>
        <a:p>
          <a:pPr>
            <a:defRPr cap="all"/>
          </a:pPr>
          <a:r>
            <a:rPr lang="en-US" b="1" dirty="0">
              <a:latin typeface="Times New Roman"/>
              <a:cs typeface="Times New Roman"/>
            </a:rPr>
            <a:t>Vulnerabilities</a:t>
          </a:r>
          <a:endParaRPr lang="en-US" dirty="0"/>
        </a:p>
      </dgm:t>
    </dgm:pt>
    <dgm:pt modelId="{754AD023-2F7D-4CAA-AEFC-F0DF46090088}" type="parTrans" cxnId="{046D4854-D1A3-4B48-8241-78B76561C721}">
      <dgm:prSet/>
      <dgm:spPr/>
    </dgm:pt>
    <dgm:pt modelId="{E37495C1-C39E-4949-9EA9-131DE312B57F}" type="sibTrans" cxnId="{046D4854-D1A3-4B48-8241-78B76561C721}">
      <dgm:prSet/>
      <dgm:spPr/>
      <dgm:t>
        <a:bodyPr/>
        <a:lstStyle/>
        <a:p>
          <a:endParaRPr lang="en-US"/>
        </a:p>
        <a:p>
          <a:endParaRPr lang="en-US"/>
        </a:p>
      </dgm:t>
    </dgm:pt>
    <dgm:pt modelId="{6C4E74EF-26F9-408C-B3FB-E2874FF0518C}">
      <dgm:prSet phldr="0"/>
      <dgm:spPr/>
      <dgm:t>
        <a:bodyPr/>
        <a:lstStyle/>
        <a:p>
          <a:pPr>
            <a:defRPr cap="all"/>
          </a:pPr>
          <a:r>
            <a:rPr lang="en-US" dirty="0"/>
            <a:t>Real world application</a:t>
          </a:r>
        </a:p>
      </dgm:t>
    </dgm:pt>
    <dgm:pt modelId="{382951AA-3A70-4BAA-835A-78EC916F29FE}" type="parTrans" cxnId="{2A00D606-7ED1-45C0-A475-9491087F8954}">
      <dgm:prSet/>
      <dgm:spPr/>
    </dgm:pt>
    <dgm:pt modelId="{07BB6FCF-2265-43D9-9150-18B84AF0AC62}" type="sibTrans" cxnId="{2A00D606-7ED1-45C0-A475-9491087F8954}">
      <dgm:prSet/>
      <dgm:spPr/>
      <dgm:t>
        <a:bodyPr/>
        <a:lstStyle/>
        <a:p>
          <a:endParaRPr lang="en-US"/>
        </a:p>
        <a:p>
          <a:endParaRPr lang="en-US"/>
        </a:p>
      </dgm:t>
    </dgm:pt>
    <dgm:pt modelId="{3EDC5D1F-2753-4924-AF0F-EA65E8F03740}">
      <dgm:prSet phldr="0"/>
      <dgm:spPr/>
      <dgm:t>
        <a:bodyPr/>
        <a:lstStyle/>
        <a:p>
          <a:pPr>
            <a:defRPr cap="all"/>
          </a:pPr>
          <a:r>
            <a:rPr lang="en-US" dirty="0"/>
            <a:t>Real World implementation</a:t>
          </a:r>
        </a:p>
      </dgm:t>
    </dgm:pt>
    <dgm:pt modelId="{D8F15B00-D968-430E-9D5B-4B6BCE8FFB78}" type="parTrans" cxnId="{9FB5F7BE-896F-4183-A9CD-FDAA6FC1642F}">
      <dgm:prSet/>
      <dgm:spPr/>
    </dgm:pt>
    <dgm:pt modelId="{72EE62A9-E9A5-4402-AB53-4629E54526BE}" type="sibTrans" cxnId="{9FB5F7BE-896F-4183-A9CD-FDAA6FC1642F}">
      <dgm:prSet/>
      <dgm:spPr/>
      <dgm:t>
        <a:bodyPr/>
        <a:lstStyle/>
        <a:p>
          <a:endParaRPr lang="en-US"/>
        </a:p>
        <a:p>
          <a:endParaRPr lang="en-US"/>
        </a:p>
      </dgm:t>
    </dgm:pt>
    <dgm:pt modelId="{ADE4993B-320E-4BC6-9FA3-9142EB699437}">
      <dgm:prSet phldr="0"/>
      <dgm:spPr/>
      <dgm:t>
        <a:bodyPr/>
        <a:lstStyle/>
        <a:p>
          <a:pPr>
            <a:defRPr cap="all"/>
          </a:pPr>
          <a:r>
            <a:rPr lang="en-US" dirty="0" err="1"/>
            <a:t>Imporvement</a:t>
          </a:r>
        </a:p>
      </dgm:t>
    </dgm:pt>
    <dgm:pt modelId="{DED4CD4E-1A5A-4D78-AAC1-C9C789F4BB1E}" type="parTrans" cxnId="{E84732B1-81E9-4194-8147-EAE4CC11CDF9}">
      <dgm:prSet/>
      <dgm:spPr/>
    </dgm:pt>
    <dgm:pt modelId="{072EF1EC-15D6-43E8-B47C-FFC228EC0B80}" type="sibTrans" cxnId="{E84732B1-81E9-4194-8147-EAE4CC11CDF9}">
      <dgm:prSet/>
      <dgm:spPr/>
      <dgm:t>
        <a:bodyPr/>
        <a:lstStyle/>
        <a:p>
          <a:endParaRPr lang="en-US"/>
        </a:p>
        <a:p>
          <a:endParaRPr lang="en-US"/>
        </a:p>
      </dgm:t>
    </dgm:pt>
    <dgm:pt modelId="{ADA0D3FC-933A-4ECF-BAED-34624BEE3ECF}">
      <dgm:prSet phldr="0"/>
      <dgm:spPr/>
      <dgm:t>
        <a:bodyPr/>
        <a:lstStyle/>
        <a:p>
          <a:pPr>
            <a:defRPr cap="all"/>
          </a:pPr>
          <a:r>
            <a:rPr lang="en-US" dirty="0"/>
            <a:t>REFERENCES</a:t>
          </a:r>
        </a:p>
      </dgm:t>
    </dgm:pt>
    <dgm:pt modelId="{225FBFC0-6C05-4E67-B9D8-EA720AE68080}" type="parTrans" cxnId="{B4EB7875-8386-4FD3-9DD2-3FC6C1498D0A}">
      <dgm:prSet/>
      <dgm:spPr/>
    </dgm:pt>
    <dgm:pt modelId="{D3AF8D18-42AA-4B52-9562-AE59427623B9}" type="sibTrans" cxnId="{B4EB7875-8386-4FD3-9DD2-3FC6C1498D0A}">
      <dgm:prSet/>
      <dgm:spPr/>
      <dgm:t>
        <a:bodyPr/>
        <a:lstStyle/>
        <a:p>
          <a:endParaRPr lang="en-US"/>
        </a:p>
      </dgm:t>
    </dgm:pt>
    <dgm:pt modelId="{9C1CA398-195E-40B2-90DB-123B9F3033A2}">
      <dgm:prSet phldr="0"/>
      <dgm:spPr/>
      <dgm:t>
        <a:bodyPr/>
        <a:lstStyle/>
        <a:p>
          <a:pPr rtl="0">
            <a:defRPr cap="all"/>
          </a:pPr>
          <a:r>
            <a:rPr lang="en-US" dirty="0">
              <a:latin typeface="Goudy Old Style"/>
            </a:rPr>
            <a:t>Research</a:t>
          </a:r>
        </a:p>
      </dgm:t>
    </dgm:pt>
    <dgm:pt modelId="{FAAEDE24-0B68-4564-933F-DE5AB89D67DF}" type="parTrans" cxnId="{3EB92BF1-096F-4339-AB86-E9224A06F3C5}">
      <dgm:prSet/>
      <dgm:spPr/>
    </dgm:pt>
    <dgm:pt modelId="{CE31BDB5-3C4D-4EFA-899A-A58CF2EE3447}" type="sibTrans" cxnId="{3EB92BF1-096F-4339-AB86-E9224A06F3C5}">
      <dgm:prSet/>
      <dgm:spPr/>
      <dgm:t>
        <a:bodyPr/>
        <a:lstStyle/>
        <a:p>
          <a:endParaRPr lang="en-US"/>
        </a:p>
      </dgm:t>
    </dgm:pt>
    <dgm:pt modelId="{769ECE27-E267-4069-A537-A0B0C5FD4066}">
      <dgm:prSet phldr="0"/>
      <dgm:spPr/>
      <dgm:t>
        <a:bodyPr/>
        <a:lstStyle/>
        <a:p>
          <a:pPr rtl="0">
            <a:defRPr cap="all"/>
          </a:pPr>
          <a:r>
            <a:rPr lang="en-US" b="0" dirty="0">
              <a:latin typeface="Times New Roman"/>
              <a:cs typeface="Times New Roman"/>
            </a:rPr>
            <a:t> </a:t>
          </a:r>
          <a:r>
            <a:rPr lang="en-US" b="1" dirty="0">
              <a:latin typeface="Times New Roman"/>
              <a:cs typeface="Times New Roman"/>
            </a:rPr>
            <a:t>Technologies</a:t>
          </a:r>
        </a:p>
      </dgm:t>
    </dgm:pt>
    <dgm:pt modelId="{3813EDD6-DEE3-468C-B548-C1482BDD482B}" type="parTrans" cxnId="{FD2E990E-8DA2-45D9-AAEE-BF6B3730A605}">
      <dgm:prSet/>
      <dgm:spPr/>
    </dgm:pt>
    <dgm:pt modelId="{8D5601F1-5851-4D63-83A8-89E738B53D8E}" type="sibTrans" cxnId="{FD2E990E-8DA2-45D9-AAEE-BF6B3730A605}">
      <dgm:prSet/>
      <dgm:spPr/>
      <dgm:t>
        <a:bodyPr/>
        <a:lstStyle/>
        <a:p>
          <a:endParaRPr lang="en-US"/>
        </a:p>
      </dgm:t>
    </dgm:pt>
    <dgm:pt modelId="{5525FB50-3C9A-4710-96E9-5529372AB3CD}">
      <dgm:prSet phldr="0"/>
      <dgm:spPr/>
      <dgm:t>
        <a:bodyPr/>
        <a:lstStyle/>
        <a:p>
          <a:pPr>
            <a:defRPr cap="all"/>
          </a:pPr>
          <a:r>
            <a:rPr lang="en-US" b="1" dirty="0">
              <a:latin typeface="Times New Roman"/>
              <a:cs typeface="Times New Roman"/>
            </a:rPr>
            <a:t>Discussion</a:t>
          </a:r>
          <a:endParaRPr lang="en-US" dirty="0">
            <a:latin typeface="Goudy Old Style"/>
          </a:endParaRPr>
        </a:p>
      </dgm:t>
    </dgm:pt>
    <dgm:pt modelId="{AC87EFF6-732E-4493-A090-21DF68CBC22A}" type="parTrans" cxnId="{23FA6E65-A59B-4017-8CBD-4CD5FBFDFB15}">
      <dgm:prSet/>
      <dgm:spPr/>
    </dgm:pt>
    <dgm:pt modelId="{525047E5-8B78-4525-8B8C-8CD9A4E43F1E}" type="sibTrans" cxnId="{23FA6E65-A59B-4017-8CBD-4CD5FBFDFB15}">
      <dgm:prSet/>
      <dgm:spPr/>
      <dgm:t>
        <a:bodyPr/>
        <a:lstStyle/>
        <a:p>
          <a:endParaRPr lang="en-US"/>
        </a:p>
      </dgm:t>
    </dgm:pt>
    <dgm:pt modelId="{8EA52379-C506-407C-AFE3-0046F44F3EC3}">
      <dgm:prSet phldr="0"/>
      <dgm:spPr/>
      <dgm:t>
        <a:bodyPr/>
        <a:lstStyle/>
        <a:p>
          <a:pPr>
            <a:defRPr cap="all"/>
          </a:pPr>
          <a:r>
            <a:rPr lang="en-US" b="1" dirty="0">
              <a:latin typeface="Times New Roman"/>
              <a:cs typeface="Times New Roman"/>
            </a:rPr>
            <a:t>Conclusion</a:t>
          </a:r>
        </a:p>
      </dgm:t>
    </dgm:pt>
    <dgm:pt modelId="{8D6405C4-B818-4BB9-901D-E2D5D91A420E}" type="parTrans" cxnId="{002F77C2-0319-4B68-A0AC-FB8706ED5125}">
      <dgm:prSet/>
      <dgm:spPr/>
    </dgm:pt>
    <dgm:pt modelId="{206101EE-F34D-4B9F-B38F-F0DB5C1B1A5E}" type="sibTrans" cxnId="{002F77C2-0319-4B68-A0AC-FB8706ED5125}">
      <dgm:prSet/>
      <dgm:spPr/>
      <dgm:t>
        <a:bodyPr/>
        <a:lstStyle/>
        <a:p>
          <a:endParaRPr lang="en-US"/>
        </a:p>
      </dgm:t>
    </dgm:pt>
    <dgm:pt modelId="{9A636093-B8BE-4F71-98C5-818D89961361}" type="pres">
      <dgm:prSet presAssocID="{EDCDBD72-E93B-421D-890F-F17EDB581D0F}" presName="Name0" presStyleCnt="0">
        <dgm:presLayoutVars>
          <dgm:dir/>
          <dgm:resizeHandles val="exact"/>
        </dgm:presLayoutVars>
      </dgm:prSet>
      <dgm:spPr/>
    </dgm:pt>
    <dgm:pt modelId="{1200DB54-2F13-4A5B-BD6D-D2C36C8132C4}" type="pres">
      <dgm:prSet presAssocID="{007AC79A-D50A-4815-9A56-A9FB9F45CD31}" presName="node" presStyleLbl="node1" presStyleIdx="0" presStyleCnt="14">
        <dgm:presLayoutVars>
          <dgm:bulletEnabled val="1"/>
        </dgm:presLayoutVars>
      </dgm:prSet>
      <dgm:spPr/>
    </dgm:pt>
    <dgm:pt modelId="{51B47064-2651-48FE-A510-9A39EAF9CB1F}" type="pres">
      <dgm:prSet presAssocID="{77401A5B-EEDE-4EFB-AACE-A125C79B6921}" presName="sibTrans" presStyleLbl="sibTrans1D1" presStyleIdx="0" presStyleCnt="13"/>
      <dgm:spPr/>
    </dgm:pt>
    <dgm:pt modelId="{5529F8F4-1037-40EE-929D-7B4F9CF8D00A}" type="pres">
      <dgm:prSet presAssocID="{77401A5B-EEDE-4EFB-AACE-A125C79B6921}" presName="connectorText" presStyleLbl="sibTrans1D1" presStyleIdx="0" presStyleCnt="13"/>
      <dgm:spPr/>
    </dgm:pt>
    <dgm:pt modelId="{DAD28963-0C18-40CD-9581-F3F3FF1FE459}" type="pres">
      <dgm:prSet presAssocID="{2B73C6B9-DA11-49D4-986A-5B4C0075359F}" presName="node" presStyleLbl="node1" presStyleIdx="1" presStyleCnt="14">
        <dgm:presLayoutVars>
          <dgm:bulletEnabled val="1"/>
        </dgm:presLayoutVars>
      </dgm:prSet>
      <dgm:spPr/>
    </dgm:pt>
    <dgm:pt modelId="{40B38390-FDFF-4DF1-A9AF-C7F73A673AD3}" type="pres">
      <dgm:prSet presAssocID="{DFB7C17B-9173-4972-909A-A26FFD6C44E4}" presName="sibTrans" presStyleLbl="sibTrans1D1" presStyleIdx="1" presStyleCnt="13"/>
      <dgm:spPr/>
    </dgm:pt>
    <dgm:pt modelId="{D458FC0A-5CE8-49B7-8B84-3C83AC72628D}" type="pres">
      <dgm:prSet presAssocID="{DFB7C17B-9173-4972-909A-A26FFD6C44E4}" presName="connectorText" presStyleLbl="sibTrans1D1" presStyleIdx="1" presStyleCnt="13"/>
      <dgm:spPr/>
    </dgm:pt>
    <dgm:pt modelId="{717F1F9D-FB52-4F3B-A0BC-8154FA1C077C}" type="pres">
      <dgm:prSet presAssocID="{9C6252C6-A228-49A7-9DF0-146EC3816CF9}" presName="node" presStyleLbl="node1" presStyleIdx="2" presStyleCnt="14">
        <dgm:presLayoutVars>
          <dgm:bulletEnabled val="1"/>
        </dgm:presLayoutVars>
      </dgm:prSet>
      <dgm:spPr/>
    </dgm:pt>
    <dgm:pt modelId="{12E52EE5-A9A9-41F0-B4A4-8987196E5153}" type="pres">
      <dgm:prSet presAssocID="{A08D38B7-F91C-4BA7-B6A1-D17E25793F94}" presName="sibTrans" presStyleLbl="sibTrans1D1" presStyleIdx="2" presStyleCnt="13"/>
      <dgm:spPr/>
    </dgm:pt>
    <dgm:pt modelId="{B5C74D88-2213-4216-B7AD-707B7277F998}" type="pres">
      <dgm:prSet presAssocID="{A08D38B7-F91C-4BA7-B6A1-D17E25793F94}" presName="connectorText" presStyleLbl="sibTrans1D1" presStyleIdx="2" presStyleCnt="13"/>
      <dgm:spPr/>
    </dgm:pt>
    <dgm:pt modelId="{A518E2D2-2240-4B3D-BD2A-77B985EC1EC3}" type="pres">
      <dgm:prSet presAssocID="{564EAA53-51F6-4F63-997F-5578ED940DA6}" presName="node" presStyleLbl="node1" presStyleIdx="3" presStyleCnt="14">
        <dgm:presLayoutVars>
          <dgm:bulletEnabled val="1"/>
        </dgm:presLayoutVars>
      </dgm:prSet>
      <dgm:spPr/>
    </dgm:pt>
    <dgm:pt modelId="{FF49A657-D9C9-431C-A9B9-EADAE210568D}" type="pres">
      <dgm:prSet presAssocID="{B40E7377-C0AA-4D27-9CF4-00F7E6F5C056}" presName="sibTrans" presStyleLbl="sibTrans1D1" presStyleIdx="3" presStyleCnt="13"/>
      <dgm:spPr/>
    </dgm:pt>
    <dgm:pt modelId="{87313DBE-EB80-4241-B3DB-29392AEE70DB}" type="pres">
      <dgm:prSet presAssocID="{B40E7377-C0AA-4D27-9CF4-00F7E6F5C056}" presName="connectorText" presStyleLbl="sibTrans1D1" presStyleIdx="3" presStyleCnt="13"/>
      <dgm:spPr/>
    </dgm:pt>
    <dgm:pt modelId="{BD9B714B-745E-4C2E-B2CF-33FB9DA9953C}" type="pres">
      <dgm:prSet presAssocID="{DDB2CDEC-7E10-4D21-AB79-7ECD70CE313D}" presName="node" presStyleLbl="node1" presStyleIdx="4" presStyleCnt="14">
        <dgm:presLayoutVars>
          <dgm:bulletEnabled val="1"/>
        </dgm:presLayoutVars>
      </dgm:prSet>
      <dgm:spPr/>
    </dgm:pt>
    <dgm:pt modelId="{7B50429E-6884-4B3A-A564-B7C556852ACB}" type="pres">
      <dgm:prSet presAssocID="{2503E8EE-4466-4805-B8D6-96F01720A4AB}" presName="sibTrans" presStyleLbl="sibTrans1D1" presStyleIdx="4" presStyleCnt="13"/>
      <dgm:spPr/>
    </dgm:pt>
    <dgm:pt modelId="{A02AABEE-D41E-4247-ABD1-52FCF8B97D8F}" type="pres">
      <dgm:prSet presAssocID="{2503E8EE-4466-4805-B8D6-96F01720A4AB}" presName="connectorText" presStyleLbl="sibTrans1D1" presStyleIdx="4" presStyleCnt="13"/>
      <dgm:spPr/>
    </dgm:pt>
    <dgm:pt modelId="{888C9035-E761-427C-B3D4-CEB115534A9B}" type="pres">
      <dgm:prSet presAssocID="{9C1CA398-195E-40B2-90DB-123B9F3033A2}" presName="node" presStyleLbl="node1" presStyleIdx="5" presStyleCnt="14">
        <dgm:presLayoutVars>
          <dgm:bulletEnabled val="1"/>
        </dgm:presLayoutVars>
      </dgm:prSet>
      <dgm:spPr/>
    </dgm:pt>
    <dgm:pt modelId="{0AE29518-F08D-4C95-92E8-058D95AC578F}" type="pres">
      <dgm:prSet presAssocID="{CE31BDB5-3C4D-4EFA-899A-A58CF2EE3447}" presName="sibTrans" presStyleLbl="sibTrans1D1" presStyleIdx="5" presStyleCnt="13"/>
      <dgm:spPr/>
    </dgm:pt>
    <dgm:pt modelId="{CFC86704-625B-4235-BEA1-6EDC2137DA5E}" type="pres">
      <dgm:prSet presAssocID="{CE31BDB5-3C4D-4EFA-899A-A58CF2EE3447}" presName="connectorText" presStyleLbl="sibTrans1D1" presStyleIdx="5" presStyleCnt="13"/>
      <dgm:spPr/>
    </dgm:pt>
    <dgm:pt modelId="{47D0BBBF-C2EF-4716-99E7-5A3DFA2E85EA}" type="pres">
      <dgm:prSet presAssocID="{7A8AE0D6-1653-4DBA-AC79-DE2D8DD5FD99}" presName="node" presStyleLbl="node1" presStyleIdx="6" presStyleCnt="14">
        <dgm:presLayoutVars>
          <dgm:bulletEnabled val="1"/>
        </dgm:presLayoutVars>
      </dgm:prSet>
      <dgm:spPr/>
    </dgm:pt>
    <dgm:pt modelId="{A2B96266-E561-4608-BE25-33E8D7A113FE}" type="pres">
      <dgm:prSet presAssocID="{E37495C1-C39E-4949-9EA9-131DE312B57F}" presName="sibTrans" presStyleLbl="sibTrans1D1" presStyleIdx="6" presStyleCnt="13"/>
      <dgm:spPr/>
    </dgm:pt>
    <dgm:pt modelId="{EF4AB0C7-41B0-47FB-B047-7F30B6592DD0}" type="pres">
      <dgm:prSet presAssocID="{E37495C1-C39E-4949-9EA9-131DE312B57F}" presName="connectorText" presStyleLbl="sibTrans1D1" presStyleIdx="6" presStyleCnt="13"/>
      <dgm:spPr/>
    </dgm:pt>
    <dgm:pt modelId="{6D09976E-4463-4081-8F35-A754CB12DE1E}" type="pres">
      <dgm:prSet presAssocID="{769ECE27-E267-4069-A537-A0B0C5FD4066}" presName="node" presStyleLbl="node1" presStyleIdx="7" presStyleCnt="14">
        <dgm:presLayoutVars>
          <dgm:bulletEnabled val="1"/>
        </dgm:presLayoutVars>
      </dgm:prSet>
      <dgm:spPr/>
    </dgm:pt>
    <dgm:pt modelId="{01CC3439-3EB6-421B-8B78-F99589163BB2}" type="pres">
      <dgm:prSet presAssocID="{8D5601F1-5851-4D63-83A8-89E738B53D8E}" presName="sibTrans" presStyleLbl="sibTrans1D1" presStyleIdx="7" presStyleCnt="13"/>
      <dgm:spPr/>
    </dgm:pt>
    <dgm:pt modelId="{5AB5C368-9B37-4592-B06C-038322676599}" type="pres">
      <dgm:prSet presAssocID="{8D5601F1-5851-4D63-83A8-89E738B53D8E}" presName="connectorText" presStyleLbl="sibTrans1D1" presStyleIdx="7" presStyleCnt="13"/>
      <dgm:spPr/>
    </dgm:pt>
    <dgm:pt modelId="{E2F1B12E-69B8-4F59-A908-6C5ECAF5870D}" type="pres">
      <dgm:prSet presAssocID="{6C4E74EF-26F9-408C-B3FB-E2874FF0518C}" presName="node" presStyleLbl="node1" presStyleIdx="8" presStyleCnt="14">
        <dgm:presLayoutVars>
          <dgm:bulletEnabled val="1"/>
        </dgm:presLayoutVars>
      </dgm:prSet>
      <dgm:spPr/>
    </dgm:pt>
    <dgm:pt modelId="{55BEC3FF-37D5-4363-8495-896939EA7BDF}" type="pres">
      <dgm:prSet presAssocID="{07BB6FCF-2265-43D9-9150-18B84AF0AC62}" presName="sibTrans" presStyleLbl="sibTrans1D1" presStyleIdx="8" presStyleCnt="13"/>
      <dgm:spPr/>
    </dgm:pt>
    <dgm:pt modelId="{72AEC6CD-C9F7-4DB6-80D1-434F161A70CC}" type="pres">
      <dgm:prSet presAssocID="{07BB6FCF-2265-43D9-9150-18B84AF0AC62}" presName="connectorText" presStyleLbl="sibTrans1D1" presStyleIdx="8" presStyleCnt="13"/>
      <dgm:spPr/>
    </dgm:pt>
    <dgm:pt modelId="{59E5CC5B-3B54-4F20-B8CD-86B3E289B37D}" type="pres">
      <dgm:prSet presAssocID="{3EDC5D1F-2753-4924-AF0F-EA65E8F03740}" presName="node" presStyleLbl="node1" presStyleIdx="9" presStyleCnt="14">
        <dgm:presLayoutVars>
          <dgm:bulletEnabled val="1"/>
        </dgm:presLayoutVars>
      </dgm:prSet>
      <dgm:spPr/>
    </dgm:pt>
    <dgm:pt modelId="{983FC355-D1F7-4DFF-BD61-83F880E7D44A}" type="pres">
      <dgm:prSet presAssocID="{72EE62A9-E9A5-4402-AB53-4629E54526BE}" presName="sibTrans" presStyleLbl="sibTrans1D1" presStyleIdx="9" presStyleCnt="13"/>
      <dgm:spPr/>
    </dgm:pt>
    <dgm:pt modelId="{F3813444-0D14-48CA-AC92-02EE91616AAA}" type="pres">
      <dgm:prSet presAssocID="{72EE62A9-E9A5-4402-AB53-4629E54526BE}" presName="connectorText" presStyleLbl="sibTrans1D1" presStyleIdx="9" presStyleCnt="13"/>
      <dgm:spPr/>
    </dgm:pt>
    <dgm:pt modelId="{4688C7A5-C148-4025-938A-26D4150F558D}" type="pres">
      <dgm:prSet presAssocID="{ADE4993B-320E-4BC6-9FA3-9142EB699437}" presName="node" presStyleLbl="node1" presStyleIdx="10" presStyleCnt="14">
        <dgm:presLayoutVars>
          <dgm:bulletEnabled val="1"/>
        </dgm:presLayoutVars>
      </dgm:prSet>
      <dgm:spPr/>
    </dgm:pt>
    <dgm:pt modelId="{04277899-50B7-4DC7-BE93-E73FA450F9EE}" type="pres">
      <dgm:prSet presAssocID="{072EF1EC-15D6-43E8-B47C-FFC228EC0B80}" presName="sibTrans" presStyleLbl="sibTrans1D1" presStyleIdx="10" presStyleCnt="13"/>
      <dgm:spPr/>
    </dgm:pt>
    <dgm:pt modelId="{D8FE42C2-97D7-47EF-B59D-261C45904A7E}" type="pres">
      <dgm:prSet presAssocID="{072EF1EC-15D6-43E8-B47C-FFC228EC0B80}" presName="connectorText" presStyleLbl="sibTrans1D1" presStyleIdx="10" presStyleCnt="13"/>
      <dgm:spPr/>
    </dgm:pt>
    <dgm:pt modelId="{2758D3EE-6489-470C-B172-1FFE595E7F0B}" type="pres">
      <dgm:prSet presAssocID="{5525FB50-3C9A-4710-96E9-5529372AB3CD}" presName="node" presStyleLbl="node1" presStyleIdx="11" presStyleCnt="14">
        <dgm:presLayoutVars>
          <dgm:bulletEnabled val="1"/>
        </dgm:presLayoutVars>
      </dgm:prSet>
      <dgm:spPr/>
    </dgm:pt>
    <dgm:pt modelId="{1C33D681-2F8B-48DE-9748-59D01387EADE}" type="pres">
      <dgm:prSet presAssocID="{525047E5-8B78-4525-8B8C-8CD9A4E43F1E}" presName="sibTrans" presStyleLbl="sibTrans1D1" presStyleIdx="11" presStyleCnt="13"/>
      <dgm:spPr/>
    </dgm:pt>
    <dgm:pt modelId="{5666E51B-6797-40F0-9066-5BA61CC9F36F}" type="pres">
      <dgm:prSet presAssocID="{525047E5-8B78-4525-8B8C-8CD9A4E43F1E}" presName="connectorText" presStyleLbl="sibTrans1D1" presStyleIdx="11" presStyleCnt="13"/>
      <dgm:spPr/>
    </dgm:pt>
    <dgm:pt modelId="{3A74A757-7EF0-408F-AF1A-8A4667A5C741}" type="pres">
      <dgm:prSet presAssocID="{8EA52379-C506-407C-AFE3-0046F44F3EC3}" presName="node" presStyleLbl="node1" presStyleIdx="12" presStyleCnt="14">
        <dgm:presLayoutVars>
          <dgm:bulletEnabled val="1"/>
        </dgm:presLayoutVars>
      </dgm:prSet>
      <dgm:spPr/>
    </dgm:pt>
    <dgm:pt modelId="{1ED61FB8-A7EE-4A86-BE6C-992209E2C3DF}" type="pres">
      <dgm:prSet presAssocID="{206101EE-F34D-4B9F-B38F-F0DB5C1B1A5E}" presName="sibTrans" presStyleLbl="sibTrans1D1" presStyleIdx="12" presStyleCnt="13"/>
      <dgm:spPr/>
    </dgm:pt>
    <dgm:pt modelId="{37F78D4B-BC27-4541-9172-74308DF12A10}" type="pres">
      <dgm:prSet presAssocID="{206101EE-F34D-4B9F-B38F-F0DB5C1B1A5E}" presName="connectorText" presStyleLbl="sibTrans1D1" presStyleIdx="12" presStyleCnt="13"/>
      <dgm:spPr/>
    </dgm:pt>
    <dgm:pt modelId="{AD19D43B-ECE3-497B-BDC5-D8EA4C36D5F9}" type="pres">
      <dgm:prSet presAssocID="{ADA0D3FC-933A-4ECF-BAED-34624BEE3ECF}" presName="node" presStyleLbl="node1" presStyleIdx="13" presStyleCnt="14">
        <dgm:presLayoutVars>
          <dgm:bulletEnabled val="1"/>
        </dgm:presLayoutVars>
      </dgm:prSet>
      <dgm:spPr/>
    </dgm:pt>
  </dgm:ptLst>
  <dgm:cxnLst>
    <dgm:cxn modelId="{2A00D606-7ED1-45C0-A475-9491087F8954}" srcId="{EDCDBD72-E93B-421D-890F-F17EDB581D0F}" destId="{6C4E74EF-26F9-408C-B3FB-E2874FF0518C}" srcOrd="8" destOrd="0" parTransId="{382951AA-3A70-4BAA-835A-78EC916F29FE}" sibTransId="{07BB6FCF-2265-43D9-9150-18B84AF0AC62}"/>
    <dgm:cxn modelId="{0439DA08-C53B-4A54-8E2A-999EE76BA4B3}" type="presOf" srcId="{206101EE-F34D-4B9F-B38F-F0DB5C1B1A5E}" destId="{37F78D4B-BC27-4541-9172-74308DF12A10}" srcOrd="1" destOrd="0" presId="urn:microsoft.com/office/officeart/2016/7/layout/RepeatingBendingProcessNew"/>
    <dgm:cxn modelId="{75956909-B542-4765-9864-87D4684178D6}" type="presOf" srcId="{CE31BDB5-3C4D-4EFA-899A-A58CF2EE3447}" destId="{CFC86704-625B-4235-BEA1-6EDC2137DA5E}" srcOrd="1" destOrd="0" presId="urn:microsoft.com/office/officeart/2016/7/layout/RepeatingBendingProcessNew"/>
    <dgm:cxn modelId="{C152A40A-C144-456C-8001-55A0590AB9D2}" type="presOf" srcId="{A08D38B7-F91C-4BA7-B6A1-D17E25793F94}" destId="{12E52EE5-A9A9-41F0-B4A4-8987196E5153}" srcOrd="0" destOrd="0" presId="urn:microsoft.com/office/officeart/2016/7/layout/RepeatingBendingProcessNew"/>
    <dgm:cxn modelId="{FD2E990E-8DA2-45D9-AAEE-BF6B3730A605}" srcId="{EDCDBD72-E93B-421D-890F-F17EDB581D0F}" destId="{769ECE27-E267-4069-A537-A0B0C5FD4066}" srcOrd="7" destOrd="0" parTransId="{3813EDD6-DEE3-468C-B548-C1482BDD482B}" sibTransId="{8D5601F1-5851-4D63-83A8-89E738B53D8E}"/>
    <dgm:cxn modelId="{3ECF550F-EA1B-4CE4-9684-EEA199D51E51}" srcId="{EDCDBD72-E93B-421D-890F-F17EDB581D0F}" destId="{007AC79A-D50A-4815-9A56-A9FB9F45CD31}" srcOrd="0" destOrd="0" parTransId="{B759B192-7B77-4F31-9668-1523DDDBE576}" sibTransId="{77401A5B-EEDE-4EFB-AACE-A125C79B6921}"/>
    <dgm:cxn modelId="{4DE9C817-4D4D-4011-A748-B11687709252}" type="presOf" srcId="{72EE62A9-E9A5-4402-AB53-4629E54526BE}" destId="{F3813444-0D14-48CA-AC92-02EE91616AAA}" srcOrd="1" destOrd="0" presId="urn:microsoft.com/office/officeart/2016/7/layout/RepeatingBendingProcessNew"/>
    <dgm:cxn modelId="{FE72BD1C-B254-4565-9F36-16C2F288E21B}" type="presOf" srcId="{525047E5-8B78-4525-8B8C-8CD9A4E43F1E}" destId="{1C33D681-2F8B-48DE-9748-59D01387EADE}" srcOrd="0" destOrd="0" presId="urn:microsoft.com/office/officeart/2016/7/layout/RepeatingBendingProcessNew"/>
    <dgm:cxn modelId="{61920F29-56A2-463E-AD38-BD2C69328A9C}" type="presOf" srcId="{07BB6FCF-2265-43D9-9150-18B84AF0AC62}" destId="{55BEC3FF-37D5-4363-8495-896939EA7BDF}" srcOrd="0" destOrd="0" presId="urn:microsoft.com/office/officeart/2016/7/layout/RepeatingBendingProcessNew"/>
    <dgm:cxn modelId="{B50E602D-22D3-419F-BCE3-08B8589F506E}" type="presOf" srcId="{564EAA53-51F6-4F63-997F-5578ED940DA6}" destId="{A518E2D2-2240-4B3D-BD2A-77B985EC1EC3}" srcOrd="0" destOrd="0" presId="urn:microsoft.com/office/officeart/2016/7/layout/RepeatingBendingProcessNew"/>
    <dgm:cxn modelId="{F3EBA337-943F-4986-9DB6-AF2A8E28B286}" type="presOf" srcId="{072EF1EC-15D6-43E8-B47C-FFC228EC0B80}" destId="{04277899-50B7-4DC7-BE93-E73FA450F9EE}" srcOrd="0" destOrd="0" presId="urn:microsoft.com/office/officeart/2016/7/layout/RepeatingBendingProcessNew"/>
    <dgm:cxn modelId="{F41D8540-DCA4-43D1-8494-9C2AA770C5DA}" type="presOf" srcId="{3EDC5D1F-2753-4924-AF0F-EA65E8F03740}" destId="{59E5CC5B-3B54-4F20-B8CD-86B3E289B37D}" srcOrd="0" destOrd="0" presId="urn:microsoft.com/office/officeart/2016/7/layout/RepeatingBendingProcessNew"/>
    <dgm:cxn modelId="{73667661-569E-41B9-AD14-A86D2AE83408}" srcId="{EDCDBD72-E93B-421D-890F-F17EDB581D0F}" destId="{9C6252C6-A228-49A7-9DF0-146EC3816CF9}" srcOrd="2" destOrd="0" parTransId="{0CC70891-1B04-495C-9C33-F3592CF4EC47}" sibTransId="{A08D38B7-F91C-4BA7-B6A1-D17E25793F94}"/>
    <dgm:cxn modelId="{B9D75343-7B5E-4420-A698-B4FFCF6A1BF8}" type="presOf" srcId="{CE31BDB5-3C4D-4EFA-899A-A58CF2EE3447}" destId="{0AE29518-F08D-4C95-92E8-058D95AC578F}" srcOrd="0" destOrd="0" presId="urn:microsoft.com/office/officeart/2016/7/layout/RepeatingBendingProcessNew"/>
    <dgm:cxn modelId="{23FA6E65-A59B-4017-8CBD-4CD5FBFDFB15}" srcId="{EDCDBD72-E93B-421D-890F-F17EDB581D0F}" destId="{5525FB50-3C9A-4710-96E9-5529372AB3CD}" srcOrd="11" destOrd="0" parTransId="{AC87EFF6-732E-4493-A090-21DF68CBC22A}" sibTransId="{525047E5-8B78-4525-8B8C-8CD9A4E43F1E}"/>
    <dgm:cxn modelId="{FD677B45-4F5B-4941-B763-4FCC50171B05}" type="presOf" srcId="{EDCDBD72-E93B-421D-890F-F17EDB581D0F}" destId="{9A636093-B8BE-4F71-98C5-818D89961361}" srcOrd="0" destOrd="0" presId="urn:microsoft.com/office/officeart/2016/7/layout/RepeatingBendingProcessNew"/>
    <dgm:cxn modelId="{D00F6348-34F0-410F-98E8-6BA404136F93}" srcId="{EDCDBD72-E93B-421D-890F-F17EDB581D0F}" destId="{DDB2CDEC-7E10-4D21-AB79-7ECD70CE313D}" srcOrd="4" destOrd="0" parTransId="{0FFCAF6A-70AC-407D-845F-87B7252E4E76}" sibTransId="{2503E8EE-4466-4805-B8D6-96F01720A4AB}"/>
    <dgm:cxn modelId="{40E3C46A-6924-4C6D-B07F-97E9F610A571}" type="presOf" srcId="{5525FB50-3C9A-4710-96E9-5529372AB3CD}" destId="{2758D3EE-6489-470C-B172-1FFE595E7F0B}" srcOrd="0" destOrd="0" presId="urn:microsoft.com/office/officeart/2016/7/layout/RepeatingBendingProcessNew"/>
    <dgm:cxn modelId="{046D4854-D1A3-4B48-8241-78B76561C721}" srcId="{EDCDBD72-E93B-421D-890F-F17EDB581D0F}" destId="{7A8AE0D6-1653-4DBA-AC79-DE2D8DD5FD99}" srcOrd="6" destOrd="0" parTransId="{754AD023-2F7D-4CAA-AEFC-F0DF46090088}" sibTransId="{E37495C1-C39E-4949-9EA9-131DE312B57F}"/>
    <dgm:cxn modelId="{B4EB7875-8386-4FD3-9DD2-3FC6C1498D0A}" srcId="{EDCDBD72-E93B-421D-890F-F17EDB581D0F}" destId="{ADA0D3FC-933A-4ECF-BAED-34624BEE3ECF}" srcOrd="13" destOrd="0" parTransId="{225FBFC0-6C05-4E67-B9D8-EA720AE68080}" sibTransId="{D3AF8D18-42AA-4B52-9562-AE59427623B9}"/>
    <dgm:cxn modelId="{FDC46356-C91C-4239-BDA6-A6A097C4650B}" type="presOf" srcId="{8D5601F1-5851-4D63-83A8-89E738B53D8E}" destId="{5AB5C368-9B37-4592-B06C-038322676599}" srcOrd="1" destOrd="0" presId="urn:microsoft.com/office/officeart/2016/7/layout/RepeatingBendingProcessNew"/>
    <dgm:cxn modelId="{5B7CF757-4F96-4A7C-A2B4-187431543667}" type="presOf" srcId="{77401A5B-EEDE-4EFB-AACE-A125C79B6921}" destId="{51B47064-2651-48FE-A510-9A39EAF9CB1F}" srcOrd="0" destOrd="0" presId="urn:microsoft.com/office/officeart/2016/7/layout/RepeatingBendingProcessNew"/>
    <dgm:cxn modelId="{7E6CCB86-8F7A-442F-9B94-C09BCCE1565B}" type="presOf" srcId="{07BB6FCF-2265-43D9-9150-18B84AF0AC62}" destId="{72AEC6CD-C9F7-4DB6-80D1-434F161A70CC}" srcOrd="1" destOrd="0" presId="urn:microsoft.com/office/officeart/2016/7/layout/RepeatingBendingProcessNew"/>
    <dgm:cxn modelId="{171DB887-945D-45CB-892B-A4EC0717D6DC}" type="presOf" srcId="{2503E8EE-4466-4805-B8D6-96F01720A4AB}" destId="{A02AABEE-D41E-4247-ABD1-52FCF8B97D8F}" srcOrd="1" destOrd="0" presId="urn:microsoft.com/office/officeart/2016/7/layout/RepeatingBendingProcessNew"/>
    <dgm:cxn modelId="{5E48D888-2B41-49B8-A578-E93A215C6C2F}" type="presOf" srcId="{DFB7C17B-9173-4972-909A-A26FFD6C44E4}" destId="{40B38390-FDFF-4DF1-A9AF-C7F73A673AD3}" srcOrd="0" destOrd="0" presId="urn:microsoft.com/office/officeart/2016/7/layout/RepeatingBendingProcessNew"/>
    <dgm:cxn modelId="{47A7368B-E88D-4A6C-92F5-3757B82C4472}" srcId="{EDCDBD72-E93B-421D-890F-F17EDB581D0F}" destId="{2B73C6B9-DA11-49D4-986A-5B4C0075359F}" srcOrd="1" destOrd="0" parTransId="{DC1CDD7A-23AB-4594-9318-6243B0DB30B9}" sibTransId="{DFB7C17B-9173-4972-909A-A26FFD6C44E4}"/>
    <dgm:cxn modelId="{DEFB1594-1A1F-4252-9D2F-4DE3F3C204F5}" type="presOf" srcId="{72EE62A9-E9A5-4402-AB53-4629E54526BE}" destId="{983FC355-D1F7-4DFF-BD61-83F880E7D44A}" srcOrd="0" destOrd="0" presId="urn:microsoft.com/office/officeart/2016/7/layout/RepeatingBendingProcessNew"/>
    <dgm:cxn modelId="{F7706F96-8794-4CE0-9330-70A0E283460C}" type="presOf" srcId="{B40E7377-C0AA-4D27-9CF4-00F7E6F5C056}" destId="{87313DBE-EB80-4241-B3DB-29392AEE70DB}" srcOrd="1" destOrd="0" presId="urn:microsoft.com/office/officeart/2016/7/layout/RepeatingBendingProcessNew"/>
    <dgm:cxn modelId="{2969069F-37AD-4B97-9D78-98202A764EA6}" type="presOf" srcId="{8D5601F1-5851-4D63-83A8-89E738B53D8E}" destId="{01CC3439-3EB6-421B-8B78-F99589163BB2}" srcOrd="0" destOrd="0" presId="urn:microsoft.com/office/officeart/2016/7/layout/RepeatingBendingProcessNew"/>
    <dgm:cxn modelId="{5D7F45A0-7309-454A-9123-1F573CDA67BA}" type="presOf" srcId="{6C4E74EF-26F9-408C-B3FB-E2874FF0518C}" destId="{E2F1B12E-69B8-4F59-A908-6C5ECAF5870D}" srcOrd="0" destOrd="0" presId="urn:microsoft.com/office/officeart/2016/7/layout/RepeatingBendingProcessNew"/>
    <dgm:cxn modelId="{206C92A0-3146-43EF-BED9-52C13245BFE4}" type="presOf" srcId="{B40E7377-C0AA-4D27-9CF4-00F7E6F5C056}" destId="{FF49A657-D9C9-431C-A9B9-EADAE210568D}" srcOrd="0" destOrd="0" presId="urn:microsoft.com/office/officeart/2016/7/layout/RepeatingBendingProcessNew"/>
    <dgm:cxn modelId="{2F756DA2-515A-4C53-9F15-5BF8FEB59B78}" type="presOf" srcId="{DFB7C17B-9173-4972-909A-A26FFD6C44E4}" destId="{D458FC0A-5CE8-49B7-8B84-3C83AC72628D}" srcOrd="1" destOrd="0" presId="urn:microsoft.com/office/officeart/2016/7/layout/RepeatingBendingProcessNew"/>
    <dgm:cxn modelId="{A8EDDAA2-2D78-4D07-8E63-819943B00096}" type="presOf" srcId="{ADE4993B-320E-4BC6-9FA3-9142EB699437}" destId="{4688C7A5-C148-4025-938A-26D4150F558D}" srcOrd="0" destOrd="0" presId="urn:microsoft.com/office/officeart/2016/7/layout/RepeatingBendingProcessNew"/>
    <dgm:cxn modelId="{9B68D4AE-12F9-48CC-B23D-54211C64C9F0}" srcId="{EDCDBD72-E93B-421D-890F-F17EDB581D0F}" destId="{564EAA53-51F6-4F63-997F-5578ED940DA6}" srcOrd="3" destOrd="0" parTransId="{BD353568-37AC-4577-9006-C2CAF89FACDC}" sibTransId="{B40E7377-C0AA-4D27-9CF4-00F7E6F5C056}"/>
    <dgm:cxn modelId="{A63607AF-003F-4B8B-8808-5BCF6AD8308E}" type="presOf" srcId="{77401A5B-EEDE-4EFB-AACE-A125C79B6921}" destId="{5529F8F4-1037-40EE-929D-7B4F9CF8D00A}" srcOrd="1" destOrd="0" presId="urn:microsoft.com/office/officeart/2016/7/layout/RepeatingBendingProcessNew"/>
    <dgm:cxn modelId="{0B4233AF-5F03-4DA9-8521-C1A9A332964C}" type="presOf" srcId="{2B73C6B9-DA11-49D4-986A-5B4C0075359F}" destId="{DAD28963-0C18-40CD-9581-F3F3FF1FE459}" srcOrd="0" destOrd="0" presId="urn:microsoft.com/office/officeart/2016/7/layout/RepeatingBendingProcessNew"/>
    <dgm:cxn modelId="{EE6BC1AF-57F9-4AD8-8F14-3D7676A88C62}" type="presOf" srcId="{9C1CA398-195E-40B2-90DB-123B9F3033A2}" destId="{888C9035-E761-427C-B3D4-CEB115534A9B}" srcOrd="0" destOrd="0" presId="urn:microsoft.com/office/officeart/2016/7/layout/RepeatingBendingProcessNew"/>
    <dgm:cxn modelId="{E84732B1-81E9-4194-8147-EAE4CC11CDF9}" srcId="{EDCDBD72-E93B-421D-890F-F17EDB581D0F}" destId="{ADE4993B-320E-4BC6-9FA3-9142EB699437}" srcOrd="10" destOrd="0" parTransId="{DED4CD4E-1A5A-4D78-AAC1-C9C789F4BB1E}" sibTransId="{072EF1EC-15D6-43E8-B47C-FFC228EC0B80}"/>
    <dgm:cxn modelId="{A439BFB3-BE05-4BA9-9DBA-E59B38AC50F3}" type="presOf" srcId="{E37495C1-C39E-4949-9EA9-131DE312B57F}" destId="{A2B96266-E561-4608-BE25-33E8D7A113FE}" srcOrd="0" destOrd="0" presId="urn:microsoft.com/office/officeart/2016/7/layout/RepeatingBendingProcessNew"/>
    <dgm:cxn modelId="{C1FAC5BD-073E-4E52-A0E2-759A0B0B60C7}" type="presOf" srcId="{007AC79A-D50A-4815-9A56-A9FB9F45CD31}" destId="{1200DB54-2F13-4A5B-BD6D-D2C36C8132C4}" srcOrd="0" destOrd="0" presId="urn:microsoft.com/office/officeart/2016/7/layout/RepeatingBendingProcessNew"/>
    <dgm:cxn modelId="{9FB5F7BE-896F-4183-A9CD-FDAA6FC1642F}" srcId="{EDCDBD72-E93B-421D-890F-F17EDB581D0F}" destId="{3EDC5D1F-2753-4924-AF0F-EA65E8F03740}" srcOrd="9" destOrd="0" parTransId="{D8F15B00-D968-430E-9D5B-4B6BCE8FFB78}" sibTransId="{72EE62A9-E9A5-4402-AB53-4629E54526BE}"/>
    <dgm:cxn modelId="{CFA85DBF-D2A9-4CA6-80EB-594A78D06D59}" type="presOf" srcId="{E37495C1-C39E-4949-9EA9-131DE312B57F}" destId="{EF4AB0C7-41B0-47FB-B047-7F30B6592DD0}" srcOrd="1" destOrd="0" presId="urn:microsoft.com/office/officeart/2016/7/layout/RepeatingBendingProcessNew"/>
    <dgm:cxn modelId="{002F77C2-0319-4B68-A0AC-FB8706ED5125}" srcId="{EDCDBD72-E93B-421D-890F-F17EDB581D0F}" destId="{8EA52379-C506-407C-AFE3-0046F44F3EC3}" srcOrd="12" destOrd="0" parTransId="{8D6405C4-B818-4BB9-901D-E2D5D91A420E}" sibTransId="{206101EE-F34D-4B9F-B38F-F0DB5C1B1A5E}"/>
    <dgm:cxn modelId="{43E0B7CE-FE07-429B-A42E-62B4DD44EAD5}" type="presOf" srcId="{2503E8EE-4466-4805-B8D6-96F01720A4AB}" destId="{7B50429E-6884-4B3A-A564-B7C556852ACB}" srcOrd="0" destOrd="0" presId="urn:microsoft.com/office/officeart/2016/7/layout/RepeatingBendingProcessNew"/>
    <dgm:cxn modelId="{AC5972D2-1980-4ED6-8633-BD7414EC69E5}" type="presOf" srcId="{206101EE-F34D-4B9F-B38F-F0DB5C1B1A5E}" destId="{1ED61FB8-A7EE-4A86-BE6C-992209E2C3DF}" srcOrd="0" destOrd="0" presId="urn:microsoft.com/office/officeart/2016/7/layout/RepeatingBendingProcessNew"/>
    <dgm:cxn modelId="{EF11B6D3-26B2-436C-A80F-0CB4E9DFDB94}" type="presOf" srcId="{8EA52379-C506-407C-AFE3-0046F44F3EC3}" destId="{3A74A757-7EF0-408F-AF1A-8A4667A5C741}" srcOrd="0" destOrd="0" presId="urn:microsoft.com/office/officeart/2016/7/layout/RepeatingBendingProcessNew"/>
    <dgm:cxn modelId="{C4BE10D5-DA1F-4681-9496-FB57E5D0DB8C}" type="presOf" srcId="{9C6252C6-A228-49A7-9DF0-146EC3816CF9}" destId="{717F1F9D-FB52-4F3B-A0BC-8154FA1C077C}" srcOrd="0" destOrd="0" presId="urn:microsoft.com/office/officeart/2016/7/layout/RepeatingBendingProcessNew"/>
    <dgm:cxn modelId="{9F54B6E6-A5A2-4182-BA03-71BC4CCF7A08}" type="presOf" srcId="{769ECE27-E267-4069-A537-A0B0C5FD4066}" destId="{6D09976E-4463-4081-8F35-A754CB12DE1E}" srcOrd="0" destOrd="0" presId="urn:microsoft.com/office/officeart/2016/7/layout/RepeatingBendingProcessNew"/>
    <dgm:cxn modelId="{D4FD23E8-C94C-43AD-98DC-066A6FD391DE}" type="presOf" srcId="{7A8AE0D6-1653-4DBA-AC79-DE2D8DD5FD99}" destId="{47D0BBBF-C2EF-4716-99E7-5A3DFA2E85EA}" srcOrd="0" destOrd="0" presId="urn:microsoft.com/office/officeart/2016/7/layout/RepeatingBendingProcessNew"/>
    <dgm:cxn modelId="{8DE40EED-8075-460D-805F-2FA779352790}" type="presOf" srcId="{A08D38B7-F91C-4BA7-B6A1-D17E25793F94}" destId="{B5C74D88-2213-4216-B7AD-707B7277F998}" srcOrd="1" destOrd="0" presId="urn:microsoft.com/office/officeart/2016/7/layout/RepeatingBendingProcessNew"/>
    <dgm:cxn modelId="{3EB92BF1-096F-4339-AB86-E9224A06F3C5}" srcId="{EDCDBD72-E93B-421D-890F-F17EDB581D0F}" destId="{9C1CA398-195E-40B2-90DB-123B9F3033A2}" srcOrd="5" destOrd="0" parTransId="{FAAEDE24-0B68-4564-933F-DE5AB89D67DF}" sibTransId="{CE31BDB5-3C4D-4EFA-899A-A58CF2EE3447}"/>
    <dgm:cxn modelId="{344FACF9-6150-4553-9308-0B030F36F0F9}" type="presOf" srcId="{DDB2CDEC-7E10-4D21-AB79-7ECD70CE313D}" destId="{BD9B714B-745E-4C2E-B2CF-33FB9DA9953C}" srcOrd="0" destOrd="0" presId="urn:microsoft.com/office/officeart/2016/7/layout/RepeatingBendingProcessNew"/>
    <dgm:cxn modelId="{37D614FA-7D83-4FB8-B1C9-A64E4DE6258C}" type="presOf" srcId="{525047E5-8B78-4525-8B8C-8CD9A4E43F1E}" destId="{5666E51B-6797-40F0-9066-5BA61CC9F36F}" srcOrd="1" destOrd="0" presId="urn:microsoft.com/office/officeart/2016/7/layout/RepeatingBendingProcessNew"/>
    <dgm:cxn modelId="{4361EFFC-A435-4FA4-8759-F2AE3E690242}" type="presOf" srcId="{ADA0D3FC-933A-4ECF-BAED-34624BEE3ECF}" destId="{AD19D43B-ECE3-497B-BDC5-D8EA4C36D5F9}" srcOrd="0" destOrd="0" presId="urn:microsoft.com/office/officeart/2016/7/layout/RepeatingBendingProcessNew"/>
    <dgm:cxn modelId="{722FFDFC-EA0D-4FBF-B8B0-89CEF92850E1}" type="presOf" srcId="{072EF1EC-15D6-43E8-B47C-FFC228EC0B80}" destId="{D8FE42C2-97D7-47EF-B59D-261C45904A7E}" srcOrd="1" destOrd="0" presId="urn:microsoft.com/office/officeart/2016/7/layout/RepeatingBendingProcessNew"/>
    <dgm:cxn modelId="{33190A44-4C15-48B6-BA6F-FF49A78CAA49}" type="presParOf" srcId="{9A636093-B8BE-4F71-98C5-818D89961361}" destId="{1200DB54-2F13-4A5B-BD6D-D2C36C8132C4}" srcOrd="0" destOrd="0" presId="urn:microsoft.com/office/officeart/2016/7/layout/RepeatingBendingProcessNew"/>
    <dgm:cxn modelId="{43AF6A22-DCC9-48CE-8185-42890A7E9329}" type="presParOf" srcId="{9A636093-B8BE-4F71-98C5-818D89961361}" destId="{51B47064-2651-48FE-A510-9A39EAF9CB1F}" srcOrd="1" destOrd="0" presId="urn:microsoft.com/office/officeart/2016/7/layout/RepeatingBendingProcessNew"/>
    <dgm:cxn modelId="{DD5EE2C5-E644-4B01-B14B-896C85A0AE4C}" type="presParOf" srcId="{51B47064-2651-48FE-A510-9A39EAF9CB1F}" destId="{5529F8F4-1037-40EE-929D-7B4F9CF8D00A}" srcOrd="0" destOrd="0" presId="urn:microsoft.com/office/officeart/2016/7/layout/RepeatingBendingProcessNew"/>
    <dgm:cxn modelId="{C51C7F9F-070B-4822-9150-CF23284F465B}" type="presParOf" srcId="{9A636093-B8BE-4F71-98C5-818D89961361}" destId="{DAD28963-0C18-40CD-9581-F3F3FF1FE459}" srcOrd="2" destOrd="0" presId="urn:microsoft.com/office/officeart/2016/7/layout/RepeatingBendingProcessNew"/>
    <dgm:cxn modelId="{2AD074F5-500E-47F3-8CEC-D34500059C54}" type="presParOf" srcId="{9A636093-B8BE-4F71-98C5-818D89961361}" destId="{40B38390-FDFF-4DF1-A9AF-C7F73A673AD3}" srcOrd="3" destOrd="0" presId="urn:microsoft.com/office/officeart/2016/7/layout/RepeatingBendingProcessNew"/>
    <dgm:cxn modelId="{DE8750BE-BA71-4115-9283-4E59B1A9F099}" type="presParOf" srcId="{40B38390-FDFF-4DF1-A9AF-C7F73A673AD3}" destId="{D458FC0A-5CE8-49B7-8B84-3C83AC72628D}" srcOrd="0" destOrd="0" presId="urn:microsoft.com/office/officeart/2016/7/layout/RepeatingBendingProcessNew"/>
    <dgm:cxn modelId="{9AF03230-B85C-4154-9D88-6247FE208CA6}" type="presParOf" srcId="{9A636093-B8BE-4F71-98C5-818D89961361}" destId="{717F1F9D-FB52-4F3B-A0BC-8154FA1C077C}" srcOrd="4" destOrd="0" presId="urn:microsoft.com/office/officeart/2016/7/layout/RepeatingBendingProcessNew"/>
    <dgm:cxn modelId="{FC1FF6AD-EEA4-437D-8EC6-19FBD4863B99}" type="presParOf" srcId="{9A636093-B8BE-4F71-98C5-818D89961361}" destId="{12E52EE5-A9A9-41F0-B4A4-8987196E5153}" srcOrd="5" destOrd="0" presId="urn:microsoft.com/office/officeart/2016/7/layout/RepeatingBendingProcessNew"/>
    <dgm:cxn modelId="{102191D3-0965-4B58-A1E2-6152DE3E1DCF}" type="presParOf" srcId="{12E52EE5-A9A9-41F0-B4A4-8987196E5153}" destId="{B5C74D88-2213-4216-B7AD-707B7277F998}" srcOrd="0" destOrd="0" presId="urn:microsoft.com/office/officeart/2016/7/layout/RepeatingBendingProcessNew"/>
    <dgm:cxn modelId="{81AC990E-0CCE-49BF-AA3C-DE7316C5E3E8}" type="presParOf" srcId="{9A636093-B8BE-4F71-98C5-818D89961361}" destId="{A518E2D2-2240-4B3D-BD2A-77B985EC1EC3}" srcOrd="6" destOrd="0" presId="urn:microsoft.com/office/officeart/2016/7/layout/RepeatingBendingProcessNew"/>
    <dgm:cxn modelId="{5483C7B2-7729-4E04-A2F8-4CC21D7CB566}" type="presParOf" srcId="{9A636093-B8BE-4F71-98C5-818D89961361}" destId="{FF49A657-D9C9-431C-A9B9-EADAE210568D}" srcOrd="7" destOrd="0" presId="urn:microsoft.com/office/officeart/2016/7/layout/RepeatingBendingProcessNew"/>
    <dgm:cxn modelId="{8F50E665-C1A8-4E61-8AB7-640BD3ADD08B}" type="presParOf" srcId="{FF49A657-D9C9-431C-A9B9-EADAE210568D}" destId="{87313DBE-EB80-4241-B3DB-29392AEE70DB}" srcOrd="0" destOrd="0" presId="urn:microsoft.com/office/officeart/2016/7/layout/RepeatingBendingProcessNew"/>
    <dgm:cxn modelId="{7DBFDC8E-B710-4388-B73A-60002024BB16}" type="presParOf" srcId="{9A636093-B8BE-4F71-98C5-818D89961361}" destId="{BD9B714B-745E-4C2E-B2CF-33FB9DA9953C}" srcOrd="8" destOrd="0" presId="urn:microsoft.com/office/officeart/2016/7/layout/RepeatingBendingProcessNew"/>
    <dgm:cxn modelId="{0218A832-A522-4DB1-B725-5D042FF92047}" type="presParOf" srcId="{9A636093-B8BE-4F71-98C5-818D89961361}" destId="{7B50429E-6884-4B3A-A564-B7C556852ACB}" srcOrd="9" destOrd="0" presId="urn:microsoft.com/office/officeart/2016/7/layout/RepeatingBendingProcessNew"/>
    <dgm:cxn modelId="{4B81D97B-8979-461A-A748-DE762585BCB2}" type="presParOf" srcId="{7B50429E-6884-4B3A-A564-B7C556852ACB}" destId="{A02AABEE-D41E-4247-ABD1-52FCF8B97D8F}" srcOrd="0" destOrd="0" presId="urn:microsoft.com/office/officeart/2016/7/layout/RepeatingBendingProcessNew"/>
    <dgm:cxn modelId="{A22A6449-4FF8-4730-AD3F-E9BC6A6A2757}" type="presParOf" srcId="{9A636093-B8BE-4F71-98C5-818D89961361}" destId="{888C9035-E761-427C-B3D4-CEB115534A9B}" srcOrd="10" destOrd="0" presId="urn:microsoft.com/office/officeart/2016/7/layout/RepeatingBendingProcessNew"/>
    <dgm:cxn modelId="{76FE28BA-57EF-4397-AB6D-26CF90261637}" type="presParOf" srcId="{9A636093-B8BE-4F71-98C5-818D89961361}" destId="{0AE29518-F08D-4C95-92E8-058D95AC578F}" srcOrd="11" destOrd="0" presId="urn:microsoft.com/office/officeart/2016/7/layout/RepeatingBendingProcessNew"/>
    <dgm:cxn modelId="{005092E4-EAB5-4153-8CB7-C2D6ACCD8F53}" type="presParOf" srcId="{0AE29518-F08D-4C95-92E8-058D95AC578F}" destId="{CFC86704-625B-4235-BEA1-6EDC2137DA5E}" srcOrd="0" destOrd="0" presId="urn:microsoft.com/office/officeart/2016/7/layout/RepeatingBendingProcessNew"/>
    <dgm:cxn modelId="{038E1D13-2F7B-4226-9712-75038C6F360B}" type="presParOf" srcId="{9A636093-B8BE-4F71-98C5-818D89961361}" destId="{47D0BBBF-C2EF-4716-99E7-5A3DFA2E85EA}" srcOrd="12" destOrd="0" presId="urn:microsoft.com/office/officeart/2016/7/layout/RepeatingBendingProcessNew"/>
    <dgm:cxn modelId="{43DB2015-6A77-4C31-9408-569F32929F0C}" type="presParOf" srcId="{9A636093-B8BE-4F71-98C5-818D89961361}" destId="{A2B96266-E561-4608-BE25-33E8D7A113FE}" srcOrd="13" destOrd="0" presId="urn:microsoft.com/office/officeart/2016/7/layout/RepeatingBendingProcessNew"/>
    <dgm:cxn modelId="{E07F06BE-C6DA-4E07-9BBF-ECE47BC5A873}" type="presParOf" srcId="{A2B96266-E561-4608-BE25-33E8D7A113FE}" destId="{EF4AB0C7-41B0-47FB-B047-7F30B6592DD0}" srcOrd="0" destOrd="0" presId="urn:microsoft.com/office/officeart/2016/7/layout/RepeatingBendingProcessNew"/>
    <dgm:cxn modelId="{9DFF8569-BB92-4383-AB2E-4DB3FE724A6D}" type="presParOf" srcId="{9A636093-B8BE-4F71-98C5-818D89961361}" destId="{6D09976E-4463-4081-8F35-A754CB12DE1E}" srcOrd="14" destOrd="0" presId="urn:microsoft.com/office/officeart/2016/7/layout/RepeatingBendingProcessNew"/>
    <dgm:cxn modelId="{3EBAC390-038B-48B6-AA56-BF38D5BD87A1}" type="presParOf" srcId="{9A636093-B8BE-4F71-98C5-818D89961361}" destId="{01CC3439-3EB6-421B-8B78-F99589163BB2}" srcOrd="15" destOrd="0" presId="urn:microsoft.com/office/officeart/2016/7/layout/RepeatingBendingProcessNew"/>
    <dgm:cxn modelId="{8A7ED447-A516-4892-87F9-29D82554FEF3}" type="presParOf" srcId="{01CC3439-3EB6-421B-8B78-F99589163BB2}" destId="{5AB5C368-9B37-4592-B06C-038322676599}" srcOrd="0" destOrd="0" presId="urn:microsoft.com/office/officeart/2016/7/layout/RepeatingBendingProcessNew"/>
    <dgm:cxn modelId="{3C13FAA6-951A-4CC0-8E49-FDC495C23030}" type="presParOf" srcId="{9A636093-B8BE-4F71-98C5-818D89961361}" destId="{E2F1B12E-69B8-4F59-A908-6C5ECAF5870D}" srcOrd="16" destOrd="0" presId="urn:microsoft.com/office/officeart/2016/7/layout/RepeatingBendingProcessNew"/>
    <dgm:cxn modelId="{23B8763B-73E9-4004-88B3-576F56288D5D}" type="presParOf" srcId="{9A636093-B8BE-4F71-98C5-818D89961361}" destId="{55BEC3FF-37D5-4363-8495-896939EA7BDF}" srcOrd="17" destOrd="0" presId="urn:microsoft.com/office/officeart/2016/7/layout/RepeatingBendingProcessNew"/>
    <dgm:cxn modelId="{CDE1D11B-583E-456E-B542-96465A75C5E2}" type="presParOf" srcId="{55BEC3FF-37D5-4363-8495-896939EA7BDF}" destId="{72AEC6CD-C9F7-4DB6-80D1-434F161A70CC}" srcOrd="0" destOrd="0" presId="urn:microsoft.com/office/officeart/2016/7/layout/RepeatingBendingProcessNew"/>
    <dgm:cxn modelId="{54C80765-8271-4E48-A34F-7820DFF8CF3B}" type="presParOf" srcId="{9A636093-B8BE-4F71-98C5-818D89961361}" destId="{59E5CC5B-3B54-4F20-B8CD-86B3E289B37D}" srcOrd="18" destOrd="0" presId="urn:microsoft.com/office/officeart/2016/7/layout/RepeatingBendingProcessNew"/>
    <dgm:cxn modelId="{DD6F638D-0058-4AFF-8BD6-87C045D6D87B}" type="presParOf" srcId="{9A636093-B8BE-4F71-98C5-818D89961361}" destId="{983FC355-D1F7-4DFF-BD61-83F880E7D44A}" srcOrd="19" destOrd="0" presId="urn:microsoft.com/office/officeart/2016/7/layout/RepeatingBendingProcessNew"/>
    <dgm:cxn modelId="{0815DCDD-2319-427B-B0CE-7EFA93BB9A83}" type="presParOf" srcId="{983FC355-D1F7-4DFF-BD61-83F880E7D44A}" destId="{F3813444-0D14-48CA-AC92-02EE91616AAA}" srcOrd="0" destOrd="0" presId="urn:microsoft.com/office/officeart/2016/7/layout/RepeatingBendingProcessNew"/>
    <dgm:cxn modelId="{DBE50FF7-B696-4A06-AA77-8A4DD50F9928}" type="presParOf" srcId="{9A636093-B8BE-4F71-98C5-818D89961361}" destId="{4688C7A5-C148-4025-938A-26D4150F558D}" srcOrd="20" destOrd="0" presId="urn:microsoft.com/office/officeart/2016/7/layout/RepeatingBendingProcessNew"/>
    <dgm:cxn modelId="{B7502033-FAB0-43EC-8026-41B542B88F91}" type="presParOf" srcId="{9A636093-B8BE-4F71-98C5-818D89961361}" destId="{04277899-50B7-4DC7-BE93-E73FA450F9EE}" srcOrd="21" destOrd="0" presId="urn:microsoft.com/office/officeart/2016/7/layout/RepeatingBendingProcessNew"/>
    <dgm:cxn modelId="{C0739542-EC9F-45FB-943C-AC69CBC75AF3}" type="presParOf" srcId="{04277899-50B7-4DC7-BE93-E73FA450F9EE}" destId="{D8FE42C2-97D7-47EF-B59D-261C45904A7E}" srcOrd="0" destOrd="0" presId="urn:microsoft.com/office/officeart/2016/7/layout/RepeatingBendingProcessNew"/>
    <dgm:cxn modelId="{E48FE93B-699D-4B7F-B383-1BC0282611B1}" type="presParOf" srcId="{9A636093-B8BE-4F71-98C5-818D89961361}" destId="{2758D3EE-6489-470C-B172-1FFE595E7F0B}" srcOrd="22" destOrd="0" presId="urn:microsoft.com/office/officeart/2016/7/layout/RepeatingBendingProcessNew"/>
    <dgm:cxn modelId="{E9101150-1FE4-41C7-B108-90603F6687DC}" type="presParOf" srcId="{9A636093-B8BE-4F71-98C5-818D89961361}" destId="{1C33D681-2F8B-48DE-9748-59D01387EADE}" srcOrd="23" destOrd="0" presId="urn:microsoft.com/office/officeart/2016/7/layout/RepeatingBendingProcessNew"/>
    <dgm:cxn modelId="{B5CA7AEF-D6B7-496D-89A0-1C090CF659A3}" type="presParOf" srcId="{1C33D681-2F8B-48DE-9748-59D01387EADE}" destId="{5666E51B-6797-40F0-9066-5BA61CC9F36F}" srcOrd="0" destOrd="0" presId="urn:microsoft.com/office/officeart/2016/7/layout/RepeatingBendingProcessNew"/>
    <dgm:cxn modelId="{A29B85B0-E067-447B-AB7F-0DF741B2A681}" type="presParOf" srcId="{9A636093-B8BE-4F71-98C5-818D89961361}" destId="{3A74A757-7EF0-408F-AF1A-8A4667A5C741}" srcOrd="24" destOrd="0" presId="urn:microsoft.com/office/officeart/2016/7/layout/RepeatingBendingProcessNew"/>
    <dgm:cxn modelId="{C5EB3706-2458-4A50-9A8F-B231FF74E6C4}" type="presParOf" srcId="{9A636093-B8BE-4F71-98C5-818D89961361}" destId="{1ED61FB8-A7EE-4A86-BE6C-992209E2C3DF}" srcOrd="25" destOrd="0" presId="urn:microsoft.com/office/officeart/2016/7/layout/RepeatingBendingProcessNew"/>
    <dgm:cxn modelId="{04093333-EE54-4844-9EC7-9E3599B04EC4}" type="presParOf" srcId="{1ED61FB8-A7EE-4A86-BE6C-992209E2C3DF}" destId="{37F78D4B-BC27-4541-9172-74308DF12A10}" srcOrd="0" destOrd="0" presId="urn:microsoft.com/office/officeart/2016/7/layout/RepeatingBendingProcessNew"/>
    <dgm:cxn modelId="{3B8BC66B-0481-45E1-BA5B-D0F9C66C5CCF}" type="presParOf" srcId="{9A636093-B8BE-4F71-98C5-818D89961361}" destId="{AD19D43B-ECE3-497B-BDC5-D8EA4C36D5F9}" srcOrd="2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5D997-FFF8-4951-9261-E4A007DAB137}"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F2C6465F-6361-4585-A078-47F54F15ECC2}">
      <dgm:prSet phldr="0"/>
      <dgm:spPr/>
      <dgm:t>
        <a:bodyPr/>
        <a:lstStyle/>
        <a:p>
          <a:r>
            <a:rPr lang="en-US">
              <a:latin typeface="Calibri"/>
              <a:cs typeface="Calibri"/>
            </a:rPr>
            <a:t>Cloud security is one of the biggest concerns for many companies. The growth in the number and size of websites increases the need for better securing those websites. Automated Web Vulnerability Scanners help with the detection of vulnerabilities in web applications. </a:t>
          </a:r>
          <a:r>
            <a:rPr lang="en-US" err="1">
              <a:latin typeface="Calibri"/>
              <a:cs typeface="Calibri"/>
            </a:rPr>
            <a:t>Acunetix</a:t>
          </a:r>
          <a:r>
            <a:rPr lang="en-US">
              <a:latin typeface="Calibri"/>
              <a:cs typeface="Calibri"/>
            </a:rPr>
            <a:t> is one of the widely used vulnerability scanners.</a:t>
          </a:r>
          <a:endParaRPr lang="en-US">
            <a:latin typeface="Goudy Old Style"/>
            <a:cs typeface="Calibri"/>
          </a:endParaRPr>
        </a:p>
      </dgm:t>
    </dgm:pt>
    <dgm:pt modelId="{EBC9318F-4603-47AE-8DD6-F5410E4E07EC}" type="parTrans" cxnId="{91966D05-6036-4FF7-8E82-22BABB187AEA}">
      <dgm:prSet/>
      <dgm:spPr/>
    </dgm:pt>
    <dgm:pt modelId="{56A495E3-05FB-457E-8A5B-3B7A9BA21E3E}" type="sibTrans" cxnId="{91966D05-6036-4FF7-8E82-22BABB187AEA}">
      <dgm:prSet/>
      <dgm:spPr/>
      <dgm:t>
        <a:bodyPr/>
        <a:lstStyle/>
        <a:p>
          <a:endParaRPr lang="en-US"/>
        </a:p>
      </dgm:t>
    </dgm:pt>
    <dgm:pt modelId="{8BB58DB5-33F1-4010-A0C5-711A6B6D0A7A}">
      <dgm:prSet phldr="0"/>
      <dgm:spPr/>
      <dgm:t>
        <a:bodyPr/>
        <a:lstStyle/>
        <a:p>
          <a:r>
            <a:rPr lang="en-US">
              <a:latin typeface="Calibri"/>
              <a:cs typeface="Calibri"/>
            </a:rPr>
            <a:t> AcuSensor and AcuMonitor help generate more accurate potential vulnerability results. One of the purposes of this paper is to orient current students of computer security with using vulnerability scanner</a:t>
          </a:r>
          <a:endParaRPr lang="en-US"/>
        </a:p>
      </dgm:t>
    </dgm:pt>
    <dgm:pt modelId="{DEC78294-51F0-4E54-B6F0-4846F22216E5}" type="parTrans" cxnId="{E00FEEDD-DEEB-4201-8F77-82854362A984}">
      <dgm:prSet/>
      <dgm:spPr/>
    </dgm:pt>
    <dgm:pt modelId="{6022D5A6-8840-4B6B-901C-74C07D951E74}" type="sibTrans" cxnId="{E00FEEDD-DEEB-4201-8F77-82854362A984}">
      <dgm:prSet/>
      <dgm:spPr/>
      <dgm:t>
        <a:bodyPr/>
        <a:lstStyle/>
        <a:p>
          <a:endParaRPr lang="en-US"/>
        </a:p>
      </dgm:t>
    </dgm:pt>
    <dgm:pt modelId="{5DC57BFB-C81F-48D6-B1C7-97559DF06D7A}" type="pres">
      <dgm:prSet presAssocID="{06C5D997-FFF8-4951-9261-E4A007DAB137}" presName="vert0" presStyleCnt="0">
        <dgm:presLayoutVars>
          <dgm:dir/>
          <dgm:animOne val="branch"/>
          <dgm:animLvl val="lvl"/>
        </dgm:presLayoutVars>
      </dgm:prSet>
      <dgm:spPr/>
    </dgm:pt>
    <dgm:pt modelId="{705AE046-EA31-49D3-9695-2E37EE668190}" type="pres">
      <dgm:prSet presAssocID="{F2C6465F-6361-4585-A078-47F54F15ECC2}" presName="thickLine" presStyleLbl="alignNode1" presStyleIdx="0" presStyleCnt="2"/>
      <dgm:spPr/>
    </dgm:pt>
    <dgm:pt modelId="{D2A9A1DB-F3A2-4BD6-8DDF-17B214DD0271}" type="pres">
      <dgm:prSet presAssocID="{F2C6465F-6361-4585-A078-47F54F15ECC2}" presName="horz1" presStyleCnt="0"/>
      <dgm:spPr/>
    </dgm:pt>
    <dgm:pt modelId="{7322BB3B-2766-4C35-9F44-A83D1C37DCD5}" type="pres">
      <dgm:prSet presAssocID="{F2C6465F-6361-4585-A078-47F54F15ECC2}" presName="tx1" presStyleLbl="revTx" presStyleIdx="0" presStyleCnt="2"/>
      <dgm:spPr/>
    </dgm:pt>
    <dgm:pt modelId="{E4CDD9F5-840B-4AC6-8287-CB0C1F7AF9BE}" type="pres">
      <dgm:prSet presAssocID="{F2C6465F-6361-4585-A078-47F54F15ECC2}" presName="vert1" presStyleCnt="0"/>
      <dgm:spPr/>
    </dgm:pt>
    <dgm:pt modelId="{3126A76A-AD44-4BC5-A6F5-535EE99AF4E0}" type="pres">
      <dgm:prSet presAssocID="{8BB58DB5-33F1-4010-A0C5-711A6B6D0A7A}" presName="thickLine" presStyleLbl="alignNode1" presStyleIdx="1" presStyleCnt="2"/>
      <dgm:spPr/>
    </dgm:pt>
    <dgm:pt modelId="{2B96A006-651C-4E08-BDD9-44ABC5564CA9}" type="pres">
      <dgm:prSet presAssocID="{8BB58DB5-33F1-4010-A0C5-711A6B6D0A7A}" presName="horz1" presStyleCnt="0"/>
      <dgm:spPr/>
    </dgm:pt>
    <dgm:pt modelId="{F211F089-7CCA-4F67-AFC8-4B7AE6C874E9}" type="pres">
      <dgm:prSet presAssocID="{8BB58DB5-33F1-4010-A0C5-711A6B6D0A7A}" presName="tx1" presStyleLbl="revTx" presStyleIdx="1" presStyleCnt="2"/>
      <dgm:spPr/>
    </dgm:pt>
    <dgm:pt modelId="{2924F7E4-8A16-41B4-9925-F41A50BC0553}" type="pres">
      <dgm:prSet presAssocID="{8BB58DB5-33F1-4010-A0C5-711A6B6D0A7A}" presName="vert1" presStyleCnt="0"/>
      <dgm:spPr/>
    </dgm:pt>
  </dgm:ptLst>
  <dgm:cxnLst>
    <dgm:cxn modelId="{91966D05-6036-4FF7-8E82-22BABB187AEA}" srcId="{06C5D997-FFF8-4951-9261-E4A007DAB137}" destId="{F2C6465F-6361-4585-A078-47F54F15ECC2}" srcOrd="0" destOrd="0" parTransId="{EBC9318F-4603-47AE-8DD6-F5410E4E07EC}" sibTransId="{56A495E3-05FB-457E-8A5B-3B7A9BA21E3E}"/>
    <dgm:cxn modelId="{24AF2B1C-540E-49DD-807F-E84DCC9D8A26}" type="presOf" srcId="{8BB58DB5-33F1-4010-A0C5-711A6B6D0A7A}" destId="{F211F089-7CCA-4F67-AFC8-4B7AE6C874E9}" srcOrd="0" destOrd="0" presId="urn:microsoft.com/office/officeart/2008/layout/LinedList"/>
    <dgm:cxn modelId="{A005926F-AE41-4AB6-82D3-57521777B63D}" type="presOf" srcId="{F2C6465F-6361-4585-A078-47F54F15ECC2}" destId="{7322BB3B-2766-4C35-9F44-A83D1C37DCD5}" srcOrd="0" destOrd="0" presId="urn:microsoft.com/office/officeart/2008/layout/LinedList"/>
    <dgm:cxn modelId="{E00FEEDD-DEEB-4201-8F77-82854362A984}" srcId="{06C5D997-FFF8-4951-9261-E4A007DAB137}" destId="{8BB58DB5-33F1-4010-A0C5-711A6B6D0A7A}" srcOrd="1" destOrd="0" parTransId="{DEC78294-51F0-4E54-B6F0-4846F22216E5}" sibTransId="{6022D5A6-8840-4B6B-901C-74C07D951E74}"/>
    <dgm:cxn modelId="{FCDE35EA-360C-4AC8-8A6C-A5631C1F4CFB}" type="presOf" srcId="{06C5D997-FFF8-4951-9261-E4A007DAB137}" destId="{5DC57BFB-C81F-48D6-B1C7-97559DF06D7A}" srcOrd="0" destOrd="0" presId="urn:microsoft.com/office/officeart/2008/layout/LinedList"/>
    <dgm:cxn modelId="{E25A5A47-E666-4389-ACF9-8C9419EAD542}" type="presParOf" srcId="{5DC57BFB-C81F-48D6-B1C7-97559DF06D7A}" destId="{705AE046-EA31-49D3-9695-2E37EE668190}" srcOrd="0" destOrd="0" presId="urn:microsoft.com/office/officeart/2008/layout/LinedList"/>
    <dgm:cxn modelId="{A0734745-0379-493E-8CE2-743BCC017C68}" type="presParOf" srcId="{5DC57BFB-C81F-48D6-B1C7-97559DF06D7A}" destId="{D2A9A1DB-F3A2-4BD6-8DDF-17B214DD0271}" srcOrd="1" destOrd="0" presId="urn:microsoft.com/office/officeart/2008/layout/LinedList"/>
    <dgm:cxn modelId="{21EAD089-83C9-456C-A5C6-6640C00BB2D4}" type="presParOf" srcId="{D2A9A1DB-F3A2-4BD6-8DDF-17B214DD0271}" destId="{7322BB3B-2766-4C35-9F44-A83D1C37DCD5}" srcOrd="0" destOrd="0" presId="urn:microsoft.com/office/officeart/2008/layout/LinedList"/>
    <dgm:cxn modelId="{64D25D99-ADB0-4E32-9798-7C1653550A64}" type="presParOf" srcId="{D2A9A1DB-F3A2-4BD6-8DDF-17B214DD0271}" destId="{E4CDD9F5-840B-4AC6-8287-CB0C1F7AF9BE}" srcOrd="1" destOrd="0" presId="urn:microsoft.com/office/officeart/2008/layout/LinedList"/>
    <dgm:cxn modelId="{8AC2ACE4-D8D6-4196-A823-24E3F9D67F1B}" type="presParOf" srcId="{5DC57BFB-C81F-48D6-B1C7-97559DF06D7A}" destId="{3126A76A-AD44-4BC5-A6F5-535EE99AF4E0}" srcOrd="2" destOrd="0" presId="urn:microsoft.com/office/officeart/2008/layout/LinedList"/>
    <dgm:cxn modelId="{C12212D8-D651-4C1B-803E-2F1C5C778D52}" type="presParOf" srcId="{5DC57BFB-C81F-48D6-B1C7-97559DF06D7A}" destId="{2B96A006-651C-4E08-BDD9-44ABC5564CA9}" srcOrd="3" destOrd="0" presId="urn:microsoft.com/office/officeart/2008/layout/LinedList"/>
    <dgm:cxn modelId="{6320FAC7-A89B-4ACB-9B64-147128812D59}" type="presParOf" srcId="{2B96A006-651C-4E08-BDD9-44ABC5564CA9}" destId="{F211F089-7CCA-4F67-AFC8-4B7AE6C874E9}" srcOrd="0" destOrd="0" presId="urn:microsoft.com/office/officeart/2008/layout/LinedList"/>
    <dgm:cxn modelId="{D8B3DEEB-3D24-4C5F-B281-9C3B52FB7674}" type="presParOf" srcId="{2B96A006-651C-4E08-BDD9-44ABC5564CA9}" destId="{2924F7E4-8A16-41B4-9925-F41A50BC055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3E478-5033-469B-AE2C-1888244197C9}">
      <dsp:nvSpPr>
        <dsp:cNvPr id="0" name=""/>
        <dsp:cNvSpPr/>
      </dsp:nvSpPr>
      <dsp:spPr>
        <a:xfrm>
          <a:off x="916987" y="464784"/>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43FAF-B200-4B4F-81D9-24D311AE7B3F}">
      <dsp:nvSpPr>
        <dsp:cNvPr id="0" name=""/>
        <dsp:cNvSpPr/>
      </dsp:nvSpPr>
      <dsp:spPr>
        <a:xfrm>
          <a:off x="34392" y="2291107"/>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ROLL NO 2K18/IT/</a:t>
          </a:r>
          <a:r>
            <a:rPr lang="en-US" sz="2200" kern="1200">
              <a:latin typeface="Goudy Old Style"/>
            </a:rPr>
            <a:t>102,2k18/IT/136</a:t>
          </a:r>
          <a:endParaRPr lang="en-US" sz="2200" kern="1200"/>
        </a:p>
      </dsp:txBody>
      <dsp:txXfrm>
        <a:off x="34392" y="2291107"/>
        <a:ext cx="3209437" cy="720000"/>
      </dsp:txXfrm>
    </dsp:sp>
    <dsp:sp modelId="{E878AA4C-32FB-479A-A298-E47CC353667F}">
      <dsp:nvSpPr>
        <dsp:cNvPr id="0" name=""/>
        <dsp:cNvSpPr/>
      </dsp:nvSpPr>
      <dsp:spPr>
        <a:xfrm>
          <a:off x="4688076" y="464784"/>
          <a:ext cx="1444246" cy="144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27E3CF-F524-4E73-820D-192E8231D72E}">
      <dsp:nvSpPr>
        <dsp:cNvPr id="0" name=""/>
        <dsp:cNvSpPr/>
      </dsp:nvSpPr>
      <dsp:spPr>
        <a:xfrm>
          <a:off x="3805481" y="2291107"/>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BRANCH-INFORMATION TECNOLOGY</a:t>
          </a:r>
        </a:p>
      </dsp:txBody>
      <dsp:txXfrm>
        <a:off x="3805481" y="2291107"/>
        <a:ext cx="3209437" cy="720000"/>
      </dsp:txXfrm>
    </dsp:sp>
    <dsp:sp modelId="{55744C1A-00FC-4E3E-BBD2-E4A50CD3B2C5}">
      <dsp:nvSpPr>
        <dsp:cNvPr id="0" name=""/>
        <dsp:cNvSpPr/>
      </dsp:nvSpPr>
      <dsp:spPr>
        <a:xfrm>
          <a:off x="8459165" y="464784"/>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92C37E-6094-48BD-99E2-3782523BFE29}">
      <dsp:nvSpPr>
        <dsp:cNvPr id="0" name=""/>
        <dsp:cNvSpPr/>
      </dsp:nvSpPr>
      <dsp:spPr>
        <a:xfrm>
          <a:off x="7576570" y="2291107"/>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DELHI TECHNOLOGICAL UNIVESITY</a:t>
          </a:r>
        </a:p>
      </dsp:txBody>
      <dsp:txXfrm>
        <a:off x="7576570" y="2291107"/>
        <a:ext cx="320943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47064-2651-48FE-A510-9A39EAF9CB1F}">
      <dsp:nvSpPr>
        <dsp:cNvPr id="0" name=""/>
        <dsp:cNvSpPr/>
      </dsp:nvSpPr>
      <dsp:spPr>
        <a:xfrm>
          <a:off x="2025938" y="377433"/>
          <a:ext cx="290852" cy="91440"/>
        </a:xfrm>
        <a:custGeom>
          <a:avLst/>
          <a:gdLst/>
          <a:ahLst/>
          <a:cxnLst/>
          <a:rect l="0" t="0" r="0" b="0"/>
          <a:pathLst>
            <a:path>
              <a:moveTo>
                <a:pt x="0" y="45720"/>
              </a:moveTo>
              <a:lnTo>
                <a:pt x="29085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163328" y="421544"/>
        <a:ext cx="16072" cy="3217"/>
      </dsp:txXfrm>
    </dsp:sp>
    <dsp:sp modelId="{1200DB54-2F13-4A5B-BD6D-D2C36C8132C4}">
      <dsp:nvSpPr>
        <dsp:cNvPr id="0" name=""/>
        <dsp:cNvSpPr/>
      </dsp:nvSpPr>
      <dsp:spPr>
        <a:xfrm>
          <a:off x="630120" y="3868"/>
          <a:ext cx="1397618" cy="83857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latin typeface="Goudy Old Style"/>
            </a:rPr>
            <a:t>Abstract</a:t>
          </a:r>
          <a:r>
            <a:rPr lang="en-US" sz="1200" kern="1200" dirty="0"/>
            <a:t> </a:t>
          </a:r>
        </a:p>
      </dsp:txBody>
      <dsp:txXfrm>
        <a:off x="630120" y="3868"/>
        <a:ext cx="1397618" cy="838570"/>
      </dsp:txXfrm>
    </dsp:sp>
    <dsp:sp modelId="{40B38390-FDFF-4DF1-A9AF-C7F73A673AD3}">
      <dsp:nvSpPr>
        <dsp:cNvPr id="0" name=""/>
        <dsp:cNvSpPr/>
      </dsp:nvSpPr>
      <dsp:spPr>
        <a:xfrm>
          <a:off x="3745009" y="377433"/>
          <a:ext cx="290852" cy="91440"/>
        </a:xfrm>
        <a:custGeom>
          <a:avLst/>
          <a:gdLst/>
          <a:ahLst/>
          <a:cxnLst/>
          <a:rect l="0" t="0" r="0" b="0"/>
          <a:pathLst>
            <a:path>
              <a:moveTo>
                <a:pt x="0" y="45720"/>
              </a:moveTo>
              <a:lnTo>
                <a:pt x="137389" y="45719"/>
              </a:lnTo>
            </a:path>
            <a:path>
              <a:moveTo>
                <a:pt x="153462" y="45719"/>
              </a:moveTo>
              <a:lnTo>
                <a:pt x="290852"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3882398" y="326623"/>
        <a:ext cx="16072" cy="193059"/>
      </dsp:txXfrm>
    </dsp:sp>
    <dsp:sp modelId="{DAD28963-0C18-40CD-9581-F3F3FF1FE459}">
      <dsp:nvSpPr>
        <dsp:cNvPr id="0" name=""/>
        <dsp:cNvSpPr/>
      </dsp:nvSpPr>
      <dsp:spPr>
        <a:xfrm>
          <a:off x="2349190" y="3868"/>
          <a:ext cx="1397618" cy="8385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OBJECTIVE</a:t>
          </a:r>
        </a:p>
      </dsp:txBody>
      <dsp:txXfrm>
        <a:off x="2349190" y="3868"/>
        <a:ext cx="1397618" cy="838570"/>
      </dsp:txXfrm>
    </dsp:sp>
    <dsp:sp modelId="{12E52EE5-A9A9-41F0-B4A4-8987196E5153}">
      <dsp:nvSpPr>
        <dsp:cNvPr id="0" name=""/>
        <dsp:cNvSpPr/>
      </dsp:nvSpPr>
      <dsp:spPr>
        <a:xfrm>
          <a:off x="1328929" y="840639"/>
          <a:ext cx="3438140" cy="290852"/>
        </a:xfrm>
        <a:custGeom>
          <a:avLst/>
          <a:gdLst/>
          <a:ahLst/>
          <a:cxnLst/>
          <a:rect l="0" t="0" r="0" b="0"/>
          <a:pathLst>
            <a:path>
              <a:moveTo>
                <a:pt x="3438140" y="0"/>
              </a:moveTo>
              <a:lnTo>
                <a:pt x="3438140" y="162526"/>
              </a:lnTo>
              <a:lnTo>
                <a:pt x="0" y="162526"/>
              </a:lnTo>
              <a:lnTo>
                <a:pt x="0" y="290852"/>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961671" y="889535"/>
        <a:ext cx="172656" cy="193059"/>
      </dsp:txXfrm>
    </dsp:sp>
    <dsp:sp modelId="{717F1F9D-FB52-4F3B-A0BC-8154FA1C077C}">
      <dsp:nvSpPr>
        <dsp:cNvPr id="0" name=""/>
        <dsp:cNvSpPr/>
      </dsp:nvSpPr>
      <dsp:spPr>
        <a:xfrm>
          <a:off x="4068261" y="3868"/>
          <a:ext cx="1397618" cy="83857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INTRODUCTION</a:t>
          </a:r>
        </a:p>
      </dsp:txBody>
      <dsp:txXfrm>
        <a:off x="4068261" y="3868"/>
        <a:ext cx="1397618" cy="838570"/>
      </dsp:txXfrm>
    </dsp:sp>
    <dsp:sp modelId="{FF49A657-D9C9-431C-A9B9-EADAE210568D}">
      <dsp:nvSpPr>
        <dsp:cNvPr id="0" name=""/>
        <dsp:cNvSpPr/>
      </dsp:nvSpPr>
      <dsp:spPr>
        <a:xfrm>
          <a:off x="2025938" y="1537456"/>
          <a:ext cx="290852" cy="91440"/>
        </a:xfrm>
        <a:custGeom>
          <a:avLst/>
          <a:gdLst/>
          <a:ahLst/>
          <a:cxnLst/>
          <a:rect l="0" t="0" r="0" b="0"/>
          <a:pathLst>
            <a:path>
              <a:moveTo>
                <a:pt x="0" y="45720"/>
              </a:moveTo>
              <a:lnTo>
                <a:pt x="137389" y="45720"/>
              </a:lnTo>
            </a:path>
            <a:path>
              <a:moveTo>
                <a:pt x="153462" y="45720"/>
              </a:moveTo>
              <a:lnTo>
                <a:pt x="29085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163328" y="1486646"/>
        <a:ext cx="16072" cy="193059"/>
      </dsp:txXfrm>
    </dsp:sp>
    <dsp:sp modelId="{A518E2D2-2240-4B3D-BD2A-77B985EC1EC3}">
      <dsp:nvSpPr>
        <dsp:cNvPr id="0" name=""/>
        <dsp:cNvSpPr/>
      </dsp:nvSpPr>
      <dsp:spPr>
        <a:xfrm>
          <a:off x="630120" y="1163891"/>
          <a:ext cx="1397618" cy="8385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rtl="0">
            <a:lnSpc>
              <a:spcPct val="90000"/>
            </a:lnSpc>
            <a:spcBef>
              <a:spcPct val="0"/>
            </a:spcBef>
            <a:spcAft>
              <a:spcPct val="35000"/>
            </a:spcAft>
            <a:buNone/>
            <a:defRPr cap="all"/>
          </a:pPr>
          <a:r>
            <a:rPr lang="en-US" sz="1200" kern="1200" dirty="0">
              <a:latin typeface="Goudy Old Style"/>
            </a:rPr>
            <a:t>Case study</a:t>
          </a:r>
          <a:endParaRPr lang="en-US" sz="1200" kern="1200" dirty="0"/>
        </a:p>
      </dsp:txBody>
      <dsp:txXfrm>
        <a:off x="630120" y="1163891"/>
        <a:ext cx="1397618" cy="838570"/>
      </dsp:txXfrm>
    </dsp:sp>
    <dsp:sp modelId="{7B50429E-6884-4B3A-A564-B7C556852ACB}">
      <dsp:nvSpPr>
        <dsp:cNvPr id="0" name=""/>
        <dsp:cNvSpPr/>
      </dsp:nvSpPr>
      <dsp:spPr>
        <a:xfrm>
          <a:off x="3745009" y="1537456"/>
          <a:ext cx="290852" cy="91440"/>
        </a:xfrm>
        <a:custGeom>
          <a:avLst/>
          <a:gdLst/>
          <a:ahLst/>
          <a:cxnLst/>
          <a:rect l="0" t="0" r="0" b="0"/>
          <a:pathLst>
            <a:path>
              <a:moveTo>
                <a:pt x="0" y="45720"/>
              </a:moveTo>
              <a:lnTo>
                <a:pt x="137389" y="45720"/>
              </a:lnTo>
            </a:path>
            <a:path>
              <a:moveTo>
                <a:pt x="153462" y="45720"/>
              </a:moveTo>
              <a:lnTo>
                <a:pt x="290852"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3882398" y="1486646"/>
        <a:ext cx="16072" cy="193059"/>
      </dsp:txXfrm>
    </dsp:sp>
    <dsp:sp modelId="{BD9B714B-745E-4C2E-B2CF-33FB9DA9953C}">
      <dsp:nvSpPr>
        <dsp:cNvPr id="0" name=""/>
        <dsp:cNvSpPr/>
      </dsp:nvSpPr>
      <dsp:spPr>
        <a:xfrm>
          <a:off x="2349190" y="1163891"/>
          <a:ext cx="1397618" cy="83857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latin typeface="Goudy Old Style"/>
            </a:rPr>
            <a:t>Platform</a:t>
          </a:r>
          <a:endParaRPr lang="en-US" sz="1200" kern="1200" dirty="0"/>
        </a:p>
      </dsp:txBody>
      <dsp:txXfrm>
        <a:off x="2349190" y="1163891"/>
        <a:ext cx="1397618" cy="838570"/>
      </dsp:txXfrm>
    </dsp:sp>
    <dsp:sp modelId="{0AE29518-F08D-4C95-92E8-058D95AC578F}">
      <dsp:nvSpPr>
        <dsp:cNvPr id="0" name=""/>
        <dsp:cNvSpPr/>
      </dsp:nvSpPr>
      <dsp:spPr>
        <a:xfrm>
          <a:off x="1328929" y="2000662"/>
          <a:ext cx="3438140" cy="290852"/>
        </a:xfrm>
        <a:custGeom>
          <a:avLst/>
          <a:gdLst/>
          <a:ahLst/>
          <a:cxnLst/>
          <a:rect l="0" t="0" r="0" b="0"/>
          <a:pathLst>
            <a:path>
              <a:moveTo>
                <a:pt x="3438140" y="0"/>
              </a:moveTo>
              <a:lnTo>
                <a:pt x="3438140" y="162526"/>
              </a:lnTo>
              <a:lnTo>
                <a:pt x="0" y="162526"/>
              </a:lnTo>
              <a:lnTo>
                <a:pt x="0" y="290852"/>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1671" y="2144479"/>
        <a:ext cx="172656" cy="3217"/>
      </dsp:txXfrm>
    </dsp:sp>
    <dsp:sp modelId="{888C9035-E761-427C-B3D4-CEB115534A9B}">
      <dsp:nvSpPr>
        <dsp:cNvPr id="0" name=""/>
        <dsp:cNvSpPr/>
      </dsp:nvSpPr>
      <dsp:spPr>
        <a:xfrm>
          <a:off x="4068261" y="1163891"/>
          <a:ext cx="1397618" cy="83857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rtl="0">
            <a:lnSpc>
              <a:spcPct val="90000"/>
            </a:lnSpc>
            <a:spcBef>
              <a:spcPct val="0"/>
            </a:spcBef>
            <a:spcAft>
              <a:spcPct val="35000"/>
            </a:spcAft>
            <a:buNone/>
            <a:defRPr cap="all"/>
          </a:pPr>
          <a:r>
            <a:rPr lang="en-US" sz="1200" kern="1200" dirty="0">
              <a:latin typeface="Goudy Old Style"/>
            </a:rPr>
            <a:t>Research</a:t>
          </a:r>
        </a:p>
      </dsp:txBody>
      <dsp:txXfrm>
        <a:off x="4068261" y="1163891"/>
        <a:ext cx="1397618" cy="838570"/>
      </dsp:txXfrm>
    </dsp:sp>
    <dsp:sp modelId="{A2B96266-E561-4608-BE25-33E8D7A113FE}">
      <dsp:nvSpPr>
        <dsp:cNvPr id="0" name=""/>
        <dsp:cNvSpPr/>
      </dsp:nvSpPr>
      <dsp:spPr>
        <a:xfrm>
          <a:off x="2025938" y="2697479"/>
          <a:ext cx="290852" cy="91440"/>
        </a:xfrm>
        <a:custGeom>
          <a:avLst/>
          <a:gdLst/>
          <a:ahLst/>
          <a:cxnLst/>
          <a:rect l="0" t="0" r="0" b="0"/>
          <a:pathLst>
            <a:path>
              <a:moveTo>
                <a:pt x="0" y="45720"/>
              </a:moveTo>
              <a:lnTo>
                <a:pt x="137389" y="45719"/>
              </a:lnTo>
            </a:path>
            <a:path>
              <a:moveTo>
                <a:pt x="153462" y="45719"/>
              </a:moveTo>
              <a:lnTo>
                <a:pt x="290852"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163328" y="2646670"/>
        <a:ext cx="16072" cy="193059"/>
      </dsp:txXfrm>
    </dsp:sp>
    <dsp:sp modelId="{47D0BBBF-C2EF-4716-99E7-5A3DFA2E85EA}">
      <dsp:nvSpPr>
        <dsp:cNvPr id="0" name=""/>
        <dsp:cNvSpPr/>
      </dsp:nvSpPr>
      <dsp:spPr>
        <a:xfrm>
          <a:off x="630120" y="2323914"/>
          <a:ext cx="1397618" cy="8385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a:lnSpc>
              <a:spcPct val="90000"/>
            </a:lnSpc>
            <a:spcBef>
              <a:spcPct val="0"/>
            </a:spcBef>
            <a:spcAft>
              <a:spcPct val="35000"/>
            </a:spcAft>
            <a:buNone/>
            <a:defRPr cap="all"/>
          </a:pPr>
          <a:r>
            <a:rPr lang="en-US" sz="1200" b="1" kern="1200" dirty="0">
              <a:latin typeface="Times New Roman"/>
              <a:cs typeface="Times New Roman"/>
            </a:rPr>
            <a:t>Vulnerabilities</a:t>
          </a:r>
          <a:endParaRPr lang="en-US" sz="1200" kern="1200" dirty="0"/>
        </a:p>
      </dsp:txBody>
      <dsp:txXfrm>
        <a:off x="630120" y="2323914"/>
        <a:ext cx="1397618" cy="838570"/>
      </dsp:txXfrm>
    </dsp:sp>
    <dsp:sp modelId="{01CC3439-3EB6-421B-8B78-F99589163BB2}">
      <dsp:nvSpPr>
        <dsp:cNvPr id="0" name=""/>
        <dsp:cNvSpPr/>
      </dsp:nvSpPr>
      <dsp:spPr>
        <a:xfrm>
          <a:off x="3745009" y="2697479"/>
          <a:ext cx="290852" cy="91440"/>
        </a:xfrm>
        <a:custGeom>
          <a:avLst/>
          <a:gdLst/>
          <a:ahLst/>
          <a:cxnLst/>
          <a:rect l="0" t="0" r="0" b="0"/>
          <a:pathLst>
            <a:path>
              <a:moveTo>
                <a:pt x="0" y="45720"/>
              </a:moveTo>
              <a:lnTo>
                <a:pt x="290852"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82398" y="2741591"/>
        <a:ext cx="16072" cy="3217"/>
      </dsp:txXfrm>
    </dsp:sp>
    <dsp:sp modelId="{6D09976E-4463-4081-8F35-A754CB12DE1E}">
      <dsp:nvSpPr>
        <dsp:cNvPr id="0" name=""/>
        <dsp:cNvSpPr/>
      </dsp:nvSpPr>
      <dsp:spPr>
        <a:xfrm>
          <a:off x="2349190" y="2323914"/>
          <a:ext cx="1397618" cy="83857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rtl="0">
            <a:lnSpc>
              <a:spcPct val="90000"/>
            </a:lnSpc>
            <a:spcBef>
              <a:spcPct val="0"/>
            </a:spcBef>
            <a:spcAft>
              <a:spcPct val="35000"/>
            </a:spcAft>
            <a:buNone/>
            <a:defRPr cap="all"/>
          </a:pPr>
          <a:r>
            <a:rPr lang="en-US" sz="1200" b="0" kern="1200" dirty="0">
              <a:latin typeface="Times New Roman"/>
              <a:cs typeface="Times New Roman"/>
            </a:rPr>
            <a:t> </a:t>
          </a:r>
          <a:r>
            <a:rPr lang="en-US" sz="1200" b="1" kern="1200" dirty="0">
              <a:latin typeface="Times New Roman"/>
              <a:cs typeface="Times New Roman"/>
            </a:rPr>
            <a:t>Technologies</a:t>
          </a:r>
        </a:p>
      </dsp:txBody>
      <dsp:txXfrm>
        <a:off x="2349190" y="2323914"/>
        <a:ext cx="1397618" cy="838570"/>
      </dsp:txXfrm>
    </dsp:sp>
    <dsp:sp modelId="{55BEC3FF-37D5-4363-8495-896939EA7BDF}">
      <dsp:nvSpPr>
        <dsp:cNvPr id="0" name=""/>
        <dsp:cNvSpPr/>
      </dsp:nvSpPr>
      <dsp:spPr>
        <a:xfrm>
          <a:off x="1328929" y="3160685"/>
          <a:ext cx="3438140" cy="290852"/>
        </a:xfrm>
        <a:custGeom>
          <a:avLst/>
          <a:gdLst/>
          <a:ahLst/>
          <a:cxnLst/>
          <a:rect l="0" t="0" r="0" b="0"/>
          <a:pathLst>
            <a:path>
              <a:moveTo>
                <a:pt x="3438140" y="0"/>
              </a:moveTo>
              <a:lnTo>
                <a:pt x="3438140" y="162526"/>
              </a:lnTo>
              <a:lnTo>
                <a:pt x="0" y="162526"/>
              </a:lnTo>
              <a:lnTo>
                <a:pt x="0" y="290852"/>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961671" y="3209581"/>
        <a:ext cx="172656" cy="193059"/>
      </dsp:txXfrm>
    </dsp:sp>
    <dsp:sp modelId="{E2F1B12E-69B8-4F59-A908-6C5ECAF5870D}">
      <dsp:nvSpPr>
        <dsp:cNvPr id="0" name=""/>
        <dsp:cNvSpPr/>
      </dsp:nvSpPr>
      <dsp:spPr>
        <a:xfrm>
          <a:off x="4068261" y="2323914"/>
          <a:ext cx="1397618" cy="8385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Real world application</a:t>
          </a:r>
        </a:p>
      </dsp:txBody>
      <dsp:txXfrm>
        <a:off x="4068261" y="2323914"/>
        <a:ext cx="1397618" cy="838570"/>
      </dsp:txXfrm>
    </dsp:sp>
    <dsp:sp modelId="{983FC355-D1F7-4DFF-BD61-83F880E7D44A}">
      <dsp:nvSpPr>
        <dsp:cNvPr id="0" name=""/>
        <dsp:cNvSpPr/>
      </dsp:nvSpPr>
      <dsp:spPr>
        <a:xfrm>
          <a:off x="2025938" y="3857503"/>
          <a:ext cx="290852" cy="91440"/>
        </a:xfrm>
        <a:custGeom>
          <a:avLst/>
          <a:gdLst/>
          <a:ahLst/>
          <a:cxnLst/>
          <a:rect l="0" t="0" r="0" b="0"/>
          <a:pathLst>
            <a:path>
              <a:moveTo>
                <a:pt x="0" y="45720"/>
              </a:moveTo>
              <a:lnTo>
                <a:pt x="137389" y="45719"/>
              </a:lnTo>
            </a:path>
            <a:path>
              <a:moveTo>
                <a:pt x="153462" y="45719"/>
              </a:moveTo>
              <a:lnTo>
                <a:pt x="290852"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163328" y="3806693"/>
        <a:ext cx="16072" cy="193059"/>
      </dsp:txXfrm>
    </dsp:sp>
    <dsp:sp modelId="{59E5CC5B-3B54-4F20-B8CD-86B3E289B37D}">
      <dsp:nvSpPr>
        <dsp:cNvPr id="0" name=""/>
        <dsp:cNvSpPr/>
      </dsp:nvSpPr>
      <dsp:spPr>
        <a:xfrm>
          <a:off x="630120" y="3483937"/>
          <a:ext cx="1397618" cy="83857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Real World implementation</a:t>
          </a:r>
        </a:p>
      </dsp:txBody>
      <dsp:txXfrm>
        <a:off x="630120" y="3483937"/>
        <a:ext cx="1397618" cy="838570"/>
      </dsp:txXfrm>
    </dsp:sp>
    <dsp:sp modelId="{04277899-50B7-4DC7-BE93-E73FA450F9EE}">
      <dsp:nvSpPr>
        <dsp:cNvPr id="0" name=""/>
        <dsp:cNvSpPr/>
      </dsp:nvSpPr>
      <dsp:spPr>
        <a:xfrm>
          <a:off x="3745009" y="3857503"/>
          <a:ext cx="290852" cy="91440"/>
        </a:xfrm>
        <a:custGeom>
          <a:avLst/>
          <a:gdLst/>
          <a:ahLst/>
          <a:cxnLst/>
          <a:rect l="0" t="0" r="0" b="0"/>
          <a:pathLst>
            <a:path>
              <a:moveTo>
                <a:pt x="0" y="45720"/>
              </a:moveTo>
              <a:lnTo>
                <a:pt x="137389" y="45719"/>
              </a:lnTo>
            </a:path>
            <a:path>
              <a:moveTo>
                <a:pt x="153462" y="45719"/>
              </a:moveTo>
              <a:lnTo>
                <a:pt x="29085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3882398" y="3806693"/>
        <a:ext cx="16072" cy="193059"/>
      </dsp:txXfrm>
    </dsp:sp>
    <dsp:sp modelId="{4688C7A5-C148-4025-938A-26D4150F558D}">
      <dsp:nvSpPr>
        <dsp:cNvPr id="0" name=""/>
        <dsp:cNvSpPr/>
      </dsp:nvSpPr>
      <dsp:spPr>
        <a:xfrm>
          <a:off x="2349190" y="3483937"/>
          <a:ext cx="1397618" cy="83857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err="1"/>
            <a:t>Imporvement</a:t>
          </a:r>
        </a:p>
      </dsp:txBody>
      <dsp:txXfrm>
        <a:off x="2349190" y="3483937"/>
        <a:ext cx="1397618" cy="838570"/>
      </dsp:txXfrm>
    </dsp:sp>
    <dsp:sp modelId="{1C33D681-2F8B-48DE-9748-59D01387EADE}">
      <dsp:nvSpPr>
        <dsp:cNvPr id="0" name=""/>
        <dsp:cNvSpPr/>
      </dsp:nvSpPr>
      <dsp:spPr>
        <a:xfrm>
          <a:off x="1328929" y="4320708"/>
          <a:ext cx="3438140" cy="290852"/>
        </a:xfrm>
        <a:custGeom>
          <a:avLst/>
          <a:gdLst/>
          <a:ahLst/>
          <a:cxnLst/>
          <a:rect l="0" t="0" r="0" b="0"/>
          <a:pathLst>
            <a:path>
              <a:moveTo>
                <a:pt x="3438140" y="0"/>
              </a:moveTo>
              <a:lnTo>
                <a:pt x="3438140" y="162526"/>
              </a:lnTo>
              <a:lnTo>
                <a:pt x="0" y="162526"/>
              </a:lnTo>
              <a:lnTo>
                <a:pt x="0" y="290852"/>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1671" y="4464525"/>
        <a:ext cx="172656" cy="3217"/>
      </dsp:txXfrm>
    </dsp:sp>
    <dsp:sp modelId="{2758D3EE-6489-470C-B172-1FFE595E7F0B}">
      <dsp:nvSpPr>
        <dsp:cNvPr id="0" name=""/>
        <dsp:cNvSpPr/>
      </dsp:nvSpPr>
      <dsp:spPr>
        <a:xfrm>
          <a:off x="4068261" y="3483937"/>
          <a:ext cx="1397618" cy="8385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a:lnSpc>
              <a:spcPct val="90000"/>
            </a:lnSpc>
            <a:spcBef>
              <a:spcPct val="0"/>
            </a:spcBef>
            <a:spcAft>
              <a:spcPct val="35000"/>
            </a:spcAft>
            <a:buNone/>
            <a:defRPr cap="all"/>
          </a:pPr>
          <a:r>
            <a:rPr lang="en-US" sz="1200" b="1" kern="1200" dirty="0">
              <a:latin typeface="Times New Roman"/>
              <a:cs typeface="Times New Roman"/>
            </a:rPr>
            <a:t>Discussion</a:t>
          </a:r>
          <a:endParaRPr lang="en-US" sz="1200" kern="1200" dirty="0">
            <a:latin typeface="Goudy Old Style"/>
          </a:endParaRPr>
        </a:p>
      </dsp:txBody>
      <dsp:txXfrm>
        <a:off x="4068261" y="3483937"/>
        <a:ext cx="1397618" cy="838570"/>
      </dsp:txXfrm>
    </dsp:sp>
    <dsp:sp modelId="{1ED61FB8-A7EE-4A86-BE6C-992209E2C3DF}">
      <dsp:nvSpPr>
        <dsp:cNvPr id="0" name=""/>
        <dsp:cNvSpPr/>
      </dsp:nvSpPr>
      <dsp:spPr>
        <a:xfrm>
          <a:off x="2025938" y="5017526"/>
          <a:ext cx="290852" cy="91440"/>
        </a:xfrm>
        <a:custGeom>
          <a:avLst/>
          <a:gdLst/>
          <a:ahLst/>
          <a:cxnLst/>
          <a:rect l="0" t="0" r="0" b="0"/>
          <a:pathLst>
            <a:path>
              <a:moveTo>
                <a:pt x="0" y="45720"/>
              </a:moveTo>
              <a:lnTo>
                <a:pt x="290852"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3328" y="5061637"/>
        <a:ext cx="16072" cy="3217"/>
      </dsp:txXfrm>
    </dsp:sp>
    <dsp:sp modelId="{3A74A757-7EF0-408F-AF1A-8A4667A5C741}">
      <dsp:nvSpPr>
        <dsp:cNvPr id="0" name=""/>
        <dsp:cNvSpPr/>
      </dsp:nvSpPr>
      <dsp:spPr>
        <a:xfrm>
          <a:off x="630120" y="4643960"/>
          <a:ext cx="1397618" cy="83857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a:lnSpc>
              <a:spcPct val="90000"/>
            </a:lnSpc>
            <a:spcBef>
              <a:spcPct val="0"/>
            </a:spcBef>
            <a:spcAft>
              <a:spcPct val="35000"/>
            </a:spcAft>
            <a:buNone/>
            <a:defRPr cap="all"/>
          </a:pPr>
          <a:r>
            <a:rPr lang="en-US" sz="1200" b="1" kern="1200" dirty="0">
              <a:latin typeface="Times New Roman"/>
              <a:cs typeface="Times New Roman"/>
            </a:rPr>
            <a:t>Conclusion</a:t>
          </a:r>
        </a:p>
      </dsp:txBody>
      <dsp:txXfrm>
        <a:off x="630120" y="4643960"/>
        <a:ext cx="1397618" cy="838570"/>
      </dsp:txXfrm>
    </dsp:sp>
    <dsp:sp modelId="{AD19D43B-ECE3-497B-BDC5-D8EA4C36D5F9}">
      <dsp:nvSpPr>
        <dsp:cNvPr id="0" name=""/>
        <dsp:cNvSpPr/>
      </dsp:nvSpPr>
      <dsp:spPr>
        <a:xfrm>
          <a:off x="2349190" y="4643960"/>
          <a:ext cx="1397618" cy="8385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84" tIns="71886" rIns="68484" bIns="71886"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REFERENCES</a:t>
          </a:r>
        </a:p>
      </dsp:txBody>
      <dsp:txXfrm>
        <a:off x="2349190" y="4643960"/>
        <a:ext cx="1397618" cy="8385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AE046-EA31-49D3-9695-2E37EE668190}">
      <dsp:nvSpPr>
        <dsp:cNvPr id="0" name=""/>
        <dsp:cNvSpPr/>
      </dsp:nvSpPr>
      <dsp:spPr>
        <a:xfrm>
          <a:off x="0" y="0"/>
          <a:ext cx="97254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22BB3B-2766-4C35-9F44-A83D1C37DCD5}">
      <dsp:nvSpPr>
        <dsp:cNvPr id="0" name=""/>
        <dsp:cNvSpPr/>
      </dsp:nvSpPr>
      <dsp:spPr>
        <a:xfrm>
          <a:off x="0" y="0"/>
          <a:ext cx="9725464"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Calibri"/>
              <a:cs typeface="Calibri"/>
            </a:rPr>
            <a:t>Cloud security is one of the biggest concerns for many companies. The growth in the number and size of websites increases the need for better securing those websites. Automated Web Vulnerability Scanners help with the detection of vulnerabilities in web applications. </a:t>
          </a:r>
          <a:r>
            <a:rPr lang="en-US" sz="2200" kern="1200" err="1">
              <a:latin typeface="Calibri"/>
              <a:cs typeface="Calibri"/>
            </a:rPr>
            <a:t>Acunetix</a:t>
          </a:r>
          <a:r>
            <a:rPr lang="en-US" sz="2200" kern="1200">
              <a:latin typeface="Calibri"/>
              <a:cs typeface="Calibri"/>
            </a:rPr>
            <a:t> is one of the widely used vulnerability scanners.</a:t>
          </a:r>
          <a:endParaRPr lang="en-US" sz="2200" kern="1200">
            <a:latin typeface="Goudy Old Style"/>
            <a:cs typeface="Calibri"/>
          </a:endParaRPr>
        </a:p>
      </dsp:txBody>
      <dsp:txXfrm>
        <a:off x="0" y="0"/>
        <a:ext cx="9725464" cy="1669366"/>
      </dsp:txXfrm>
    </dsp:sp>
    <dsp:sp modelId="{3126A76A-AD44-4BC5-A6F5-535EE99AF4E0}">
      <dsp:nvSpPr>
        <dsp:cNvPr id="0" name=""/>
        <dsp:cNvSpPr/>
      </dsp:nvSpPr>
      <dsp:spPr>
        <a:xfrm>
          <a:off x="0" y="1669366"/>
          <a:ext cx="97254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11F089-7CCA-4F67-AFC8-4B7AE6C874E9}">
      <dsp:nvSpPr>
        <dsp:cNvPr id="0" name=""/>
        <dsp:cNvSpPr/>
      </dsp:nvSpPr>
      <dsp:spPr>
        <a:xfrm>
          <a:off x="0" y="1669366"/>
          <a:ext cx="9725464"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Calibri"/>
              <a:cs typeface="Calibri"/>
            </a:rPr>
            <a:t> AcuSensor and AcuMonitor help generate more accurate potential vulnerability results. One of the purposes of this paper is to orient current students of computer security with using vulnerability scanner</a:t>
          </a:r>
          <a:endParaRPr lang="en-US" sz="2200" kern="1200"/>
        </a:p>
      </dsp:txBody>
      <dsp:txXfrm>
        <a:off x="0" y="1669366"/>
        <a:ext cx="9725464" cy="166936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May 20,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22010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May 20,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475449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May 20,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25556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May 20,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5325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May 20,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531321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May 20,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548148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May 20,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2609463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May 20,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2295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May 20,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846183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May 20,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535460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May 20,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509176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5/20/2021</a:t>
            </a:fld>
            <a:endParaRPr lang="en-US"/>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50696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5/20/2021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67420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5/20/2021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7422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5/20/2021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2046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5/20/2021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87318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5/20/2021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53784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5/20/2021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596214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5/20/2021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83485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5/20/2021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76386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5/20/2021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28989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5/20/2021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808566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5167" y="2125980"/>
            <a:ext cx="10371908"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30337" y="3840480"/>
            <a:ext cx="8541572"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10112" y="1577340"/>
            <a:ext cx="5307976"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4156" y="1577340"/>
            <a:ext cx="5307976"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4.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900" cap="all" spc="300" baseline="0">
                <a:solidFill>
                  <a:schemeClr val="bg1"/>
                </a:solidFill>
              </a:defRPr>
            </a:lvl1pPr>
          </a:lstStyle>
          <a:p>
            <a:fld id="{10076A27-8146-4F75-9851-A83577C6FD8A}" type="datetime2">
              <a:rPr lang="en-US" smtClean="0"/>
              <a:t>Thursday, May 20,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9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301653244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5/20/2021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57716133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0" r:id="rId6"/>
    <p:sldLayoutId id="2147483706" r:id="rId7"/>
    <p:sldLayoutId id="2147483707" r:id="rId8"/>
    <p:sldLayoutId id="2147483708" r:id="rId9"/>
    <p:sldLayoutId id="2147483709" r:id="rId10"/>
    <p:sldLayoutId id="214748371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10112" y="274320"/>
            <a:ext cx="10982021"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10112" y="1577340"/>
            <a:ext cx="1098202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8763" y="6377940"/>
            <a:ext cx="3904719"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10112" y="6377940"/>
            <a:ext cx="2806516"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5/20/2021</a:t>
            </a:fld>
            <a:endParaRPr lang="en-US"/>
          </a:p>
        </p:txBody>
      </p:sp>
      <p:sp>
        <p:nvSpPr>
          <p:cNvPr id="6" name="Holder 6"/>
          <p:cNvSpPr>
            <a:spLocks noGrp="1"/>
          </p:cNvSpPr>
          <p:nvPr>
            <p:ph type="sldNum" sz="quarter" idx="7"/>
          </p:nvPr>
        </p:nvSpPr>
        <p:spPr>
          <a:xfrm>
            <a:off x="8785617" y="6377940"/>
            <a:ext cx="2806516"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293202">
        <a:defRPr>
          <a:latin typeface="+mn-lt"/>
          <a:ea typeface="+mn-ea"/>
          <a:cs typeface="+mn-cs"/>
        </a:defRPr>
      </a:lvl2pPr>
      <a:lvl3pPr marL="586405">
        <a:defRPr>
          <a:latin typeface="+mn-lt"/>
          <a:ea typeface="+mn-ea"/>
          <a:cs typeface="+mn-cs"/>
        </a:defRPr>
      </a:lvl3pPr>
      <a:lvl4pPr marL="879607">
        <a:defRPr>
          <a:latin typeface="+mn-lt"/>
          <a:ea typeface="+mn-ea"/>
          <a:cs typeface="+mn-cs"/>
        </a:defRPr>
      </a:lvl4pPr>
      <a:lvl5pPr marL="1172809">
        <a:defRPr>
          <a:latin typeface="+mn-lt"/>
          <a:ea typeface="+mn-ea"/>
          <a:cs typeface="+mn-cs"/>
        </a:defRPr>
      </a:lvl5pPr>
      <a:lvl6pPr marL="1466012">
        <a:defRPr>
          <a:latin typeface="+mn-lt"/>
          <a:ea typeface="+mn-ea"/>
          <a:cs typeface="+mn-cs"/>
        </a:defRPr>
      </a:lvl6pPr>
      <a:lvl7pPr marL="1759214">
        <a:defRPr>
          <a:latin typeface="+mn-lt"/>
          <a:ea typeface="+mn-ea"/>
          <a:cs typeface="+mn-cs"/>
        </a:defRPr>
      </a:lvl7pPr>
      <a:lvl8pPr marL="2052417">
        <a:defRPr>
          <a:latin typeface="+mn-lt"/>
          <a:ea typeface="+mn-ea"/>
          <a:cs typeface="+mn-cs"/>
        </a:defRPr>
      </a:lvl8pPr>
      <a:lvl9pPr marL="2345619">
        <a:defRPr>
          <a:latin typeface="+mn-lt"/>
          <a:ea typeface="+mn-ea"/>
          <a:cs typeface="+mn-cs"/>
        </a:defRPr>
      </a:lvl9pPr>
    </p:bodyStyle>
    <p:otherStyle>
      <a:lvl1pPr marL="0">
        <a:defRPr>
          <a:latin typeface="+mn-lt"/>
          <a:ea typeface="+mn-ea"/>
          <a:cs typeface="+mn-cs"/>
        </a:defRPr>
      </a:lvl1pPr>
      <a:lvl2pPr marL="293202">
        <a:defRPr>
          <a:latin typeface="+mn-lt"/>
          <a:ea typeface="+mn-ea"/>
          <a:cs typeface="+mn-cs"/>
        </a:defRPr>
      </a:lvl2pPr>
      <a:lvl3pPr marL="586405">
        <a:defRPr>
          <a:latin typeface="+mn-lt"/>
          <a:ea typeface="+mn-ea"/>
          <a:cs typeface="+mn-cs"/>
        </a:defRPr>
      </a:lvl3pPr>
      <a:lvl4pPr marL="879607">
        <a:defRPr>
          <a:latin typeface="+mn-lt"/>
          <a:ea typeface="+mn-ea"/>
          <a:cs typeface="+mn-cs"/>
        </a:defRPr>
      </a:lvl4pPr>
      <a:lvl5pPr marL="1172809">
        <a:defRPr>
          <a:latin typeface="+mn-lt"/>
          <a:ea typeface="+mn-ea"/>
          <a:cs typeface="+mn-cs"/>
        </a:defRPr>
      </a:lvl5pPr>
      <a:lvl6pPr marL="1466012">
        <a:defRPr>
          <a:latin typeface="+mn-lt"/>
          <a:ea typeface="+mn-ea"/>
          <a:cs typeface="+mn-cs"/>
        </a:defRPr>
      </a:lvl6pPr>
      <a:lvl7pPr marL="1759214">
        <a:defRPr>
          <a:latin typeface="+mn-lt"/>
          <a:ea typeface="+mn-ea"/>
          <a:cs typeface="+mn-cs"/>
        </a:defRPr>
      </a:lvl7pPr>
      <a:lvl8pPr marL="2052417">
        <a:defRPr>
          <a:latin typeface="+mn-lt"/>
          <a:ea typeface="+mn-ea"/>
          <a:cs typeface="+mn-cs"/>
        </a:defRPr>
      </a:lvl8pPr>
      <a:lvl9pPr marL="234561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acunetix.com/vulnerability-scanner/acumonitor-technology/" TargetMode="External"/><Relationship Id="rId2" Type="http://schemas.openxmlformats.org/officeDocument/2006/relationships/hyperlink" Target="http://www.acunetix.com/" TargetMode="External"/><Relationship Id="rId1" Type="http://schemas.openxmlformats.org/officeDocument/2006/relationships/slideLayout" Target="../slideLayouts/slideLayout2.xml"/><Relationship Id="rId5" Type="http://schemas.openxmlformats.org/officeDocument/2006/relationships/hyperlink" Target="http://www.acunetix.com/blog/articles/negative-" TargetMode="External"/><Relationship Id="rId4" Type="http://schemas.openxmlformats.org/officeDocument/2006/relationships/hyperlink" Target="https://downloads.Cloudsecurityalliance.org/assets/research/top-"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hyperlink" Target="http://testhtml5.vulnweb.com/" TargetMode="External"/><Relationship Id="rId2" Type="http://schemas.openxmlformats.org/officeDocument/2006/relationships/hyperlink" Target="http://testasp.vulnweb.com/" TargetMode="External"/><Relationship Id="rId1" Type="http://schemas.openxmlformats.org/officeDocument/2006/relationships/slideLayout" Target="../slideLayouts/slideLayout4.xml"/><Relationship Id="rId4" Type="http://schemas.openxmlformats.org/officeDocument/2006/relationships/hyperlink" Target="http://testphp.vulnweb.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EDC711F-4DA7-4E33-A776-F079ACDA6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E32D53-FD05-46F1-97E2-C13949F59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 y="1"/>
            <a:ext cx="8110817" cy="6858000"/>
          </a:xfrm>
          <a:prstGeom prst="rect">
            <a:avLst/>
          </a:prstGeom>
          <a:gradFill>
            <a:gsLst>
              <a:gs pos="3000">
                <a:schemeClr val="accent5">
                  <a:alpha val="83000"/>
                </a:schemeClr>
              </a:gs>
              <a:gs pos="100000">
                <a:schemeClr val="accent6"/>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DA9E872-DB12-4A7B-A151-052FA0773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26407" y="-626409"/>
            <a:ext cx="6858002" cy="8110820"/>
          </a:xfrm>
          <a:prstGeom prst="rect">
            <a:avLst/>
          </a:prstGeom>
          <a:gradFill>
            <a:gsLst>
              <a:gs pos="11000">
                <a:schemeClr val="accent2">
                  <a:alpha val="50000"/>
                </a:schemeClr>
              </a:gs>
              <a:gs pos="99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B984CFC-8941-41C1-9730-F447E13EB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878315" y="-1878315"/>
            <a:ext cx="4354180" cy="8110814"/>
          </a:xfrm>
          <a:prstGeom prst="rect">
            <a:avLst/>
          </a:prstGeom>
          <a:gradFill>
            <a:gsLst>
              <a:gs pos="0">
                <a:schemeClr val="accent4">
                  <a:lumMod val="60000"/>
                  <a:lumOff val="40000"/>
                  <a:alpha val="26000"/>
                </a:schemeClr>
              </a:gs>
              <a:gs pos="92000">
                <a:schemeClr val="accent5">
                  <a:alpha val="3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3185161-AC26-4077-A972-6C3306B24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39" y="447866"/>
            <a:ext cx="6805130" cy="5909388"/>
          </a:xfrm>
          <a:prstGeom prst="rect">
            <a:avLst/>
          </a:prstGeom>
          <a:gradFill>
            <a:gsLst>
              <a:gs pos="38000">
                <a:schemeClr val="accent5">
                  <a:lumMod val="60000"/>
                  <a:lumOff val="40000"/>
                  <a:alpha val="0"/>
                </a:schemeClr>
              </a:gs>
              <a:gs pos="99000">
                <a:schemeClr val="accent5">
                  <a:alpha val="4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39B0F207-7872-4A1E-BCCD-EBF4B8A6A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178826">
            <a:off x="1555888" y="899682"/>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371600" y="1467134"/>
            <a:ext cx="4724399" cy="2548275"/>
          </a:xfrm>
        </p:spPr>
        <p:txBody>
          <a:bodyPr anchor="t">
            <a:normAutofit/>
          </a:bodyPr>
          <a:lstStyle/>
          <a:p>
            <a:pPr algn="l"/>
            <a:r>
              <a:rPr lang="en-US">
                <a:solidFill>
                  <a:schemeClr val="bg1"/>
                </a:solidFill>
                <a:latin typeface="Times New Roman"/>
                <a:cs typeface="Times New Roman"/>
              </a:rPr>
              <a:t>Web Vulnerability Scanners: A Case Study</a:t>
            </a:r>
            <a:endParaRPr lang="en-US" b="0">
              <a:solidFill>
                <a:schemeClr val="bg1"/>
              </a:solidFill>
              <a:ea typeface="+mj-lt"/>
              <a:cs typeface="+mj-lt"/>
            </a:endParaRPr>
          </a:p>
          <a:p>
            <a:pPr algn="l"/>
            <a:endParaRPr lang="en-US" b="0">
              <a:solidFill>
                <a:schemeClr val="bg1"/>
              </a:solidFill>
            </a:endParaRPr>
          </a:p>
        </p:txBody>
      </p:sp>
      <p:sp>
        <p:nvSpPr>
          <p:cNvPr id="3" name="Subtitle 2"/>
          <p:cNvSpPr>
            <a:spLocks noGrp="1"/>
          </p:cNvSpPr>
          <p:nvPr>
            <p:ph type="subTitle" idx="1"/>
          </p:nvPr>
        </p:nvSpPr>
        <p:spPr>
          <a:xfrm>
            <a:off x="1371600" y="4651581"/>
            <a:ext cx="4724399" cy="1577386"/>
          </a:xfrm>
        </p:spPr>
        <p:txBody>
          <a:bodyPr vert="horz" lIns="0" tIns="0" rIns="0" bIns="0" rtlCol="0">
            <a:normAutofit/>
          </a:bodyPr>
          <a:lstStyle/>
          <a:p>
            <a:pPr algn="l"/>
            <a:r>
              <a:rPr lang="en-US" sz="1400">
                <a:solidFill>
                  <a:schemeClr val="bg1"/>
                </a:solidFill>
              </a:rPr>
              <a:t>Dr.kapil sharma</a:t>
            </a:r>
          </a:p>
          <a:p>
            <a:pPr algn="l"/>
            <a:r>
              <a:rPr lang="en-US" sz="1400">
                <a:solidFill>
                  <a:schemeClr val="bg1"/>
                </a:solidFill>
              </a:rPr>
              <a:t>Cyber forensic</a:t>
            </a:r>
          </a:p>
          <a:p>
            <a:pPr algn="l"/>
            <a:endParaRPr lang="en-US" sz="1400">
              <a:solidFill>
                <a:schemeClr val="bg1"/>
              </a:solidFill>
            </a:endParaRPr>
          </a:p>
        </p:txBody>
      </p:sp>
      <p:pic>
        <p:nvPicPr>
          <p:cNvPr id="4" name="Picture 3">
            <a:extLst>
              <a:ext uri="{FF2B5EF4-FFF2-40B4-BE49-F238E27FC236}">
                <a16:creationId xmlns:a16="http://schemas.microsoft.com/office/drawing/2014/main" id="{EED2087E-7307-438C-8DA8-BED6E5ACCD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tretch/>
        </p:blipFill>
        <p:spPr>
          <a:xfrm>
            <a:off x="6685721" y="2012704"/>
            <a:ext cx="5049079" cy="2840106"/>
          </a:xfrm>
          <a:prstGeom prst="rect">
            <a:avLst/>
          </a:prstGeom>
        </p:spPr>
      </p:pic>
    </p:spTree>
    <p:extLst>
      <p:ext uri="{BB962C8B-B14F-4D97-AF65-F5344CB8AC3E}">
        <p14:creationId xmlns:p14="http://schemas.microsoft.com/office/powerpoint/2010/main" val="412036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D9694-2448-48EA-A124-F64DEE41E24B}"/>
              </a:ext>
            </a:extLst>
          </p:cNvPr>
          <p:cNvSpPr>
            <a:spLocks noGrp="1"/>
          </p:cNvSpPr>
          <p:nvPr>
            <p:ph type="title"/>
          </p:nvPr>
        </p:nvSpPr>
        <p:spPr>
          <a:xfrm>
            <a:off x="1181686" y="1371600"/>
            <a:ext cx="3048734" cy="4114800"/>
          </a:xfrm>
        </p:spPr>
        <p:txBody>
          <a:bodyPr vert="horz" lIns="91440" tIns="45720" rIns="91440" bIns="45720" rtlCol="0" anchor="ctr">
            <a:normAutofit/>
          </a:bodyPr>
          <a:lstStyle/>
          <a:p>
            <a:pPr algn="ctr"/>
            <a:r>
              <a:rPr lang="en-US" i="1" kern="1200" cap="all" spc="300" baseline="0" dirty="0">
                <a:solidFill>
                  <a:schemeClr val="tx2"/>
                </a:solidFill>
                <a:latin typeface="+mj-lt"/>
                <a:ea typeface="+mj-ea"/>
                <a:cs typeface="+mj-cs"/>
              </a:rPr>
              <a:t>Figure 3</a:t>
            </a:r>
            <a:r>
              <a:rPr lang="en-US" kern="1200" cap="all" spc="300" baseline="0" dirty="0">
                <a:solidFill>
                  <a:schemeClr val="tx2"/>
                </a:solidFill>
                <a:latin typeface="+mj-lt"/>
                <a:ea typeface="+mj-ea"/>
                <a:cs typeface="+mj-cs"/>
              </a:rPr>
              <a:t>. Screenshot of setting auto login option</a:t>
            </a:r>
          </a:p>
        </p:txBody>
      </p:sp>
      <p:pic>
        <p:nvPicPr>
          <p:cNvPr id="5" name="Picture 5" descr="Graphical user interface, text, application, email&#10;&#10;Description automatically generated">
            <a:extLst>
              <a:ext uri="{FF2B5EF4-FFF2-40B4-BE49-F238E27FC236}">
                <a16:creationId xmlns:a16="http://schemas.microsoft.com/office/drawing/2014/main" id="{5E0080F4-7007-43BB-9935-047A60FC4D4E}"/>
              </a:ext>
            </a:extLst>
          </p:cNvPr>
          <p:cNvPicPr>
            <a:picLocks noGrp="1" noChangeAspect="1"/>
          </p:cNvPicPr>
          <p:nvPr>
            <p:ph type="pic" idx="1"/>
          </p:nvPr>
        </p:nvPicPr>
        <p:blipFill rotWithShape="1">
          <a:blip r:embed="rId2"/>
          <a:srcRect l="22507" r="22507"/>
          <a:stretch/>
        </p:blipFill>
        <p:spPr>
          <a:xfrm>
            <a:off x="4941107" y="685801"/>
            <a:ext cx="6842863" cy="2498187"/>
          </a:xfrm>
          <a:prstGeom prst="rect">
            <a:avLst/>
          </a:prstGeom>
        </p:spPr>
      </p:pic>
      <p:sp>
        <p:nvSpPr>
          <p:cNvPr id="4" name="Text Placeholder 3">
            <a:extLst>
              <a:ext uri="{FF2B5EF4-FFF2-40B4-BE49-F238E27FC236}">
                <a16:creationId xmlns:a16="http://schemas.microsoft.com/office/drawing/2014/main" id="{4B46C1F6-5AE8-472F-BC57-EE261EEB34C1}"/>
              </a:ext>
            </a:extLst>
          </p:cNvPr>
          <p:cNvSpPr>
            <a:spLocks noGrp="1"/>
          </p:cNvSpPr>
          <p:nvPr>
            <p:ph type="body" sz="half" idx="2"/>
          </p:nvPr>
        </p:nvSpPr>
        <p:spPr>
          <a:xfrm>
            <a:off x="5410200" y="3429000"/>
            <a:ext cx="6083272" cy="2793609"/>
          </a:xfrm>
        </p:spPr>
        <p:txBody>
          <a:bodyPr vert="horz" lIns="91440" tIns="45720" rIns="91440" bIns="45720" rtlCol="0">
            <a:normAutofit/>
          </a:bodyPr>
          <a:lstStyle/>
          <a:p>
            <a:pPr indent="-228600">
              <a:spcBef>
                <a:spcPts val="50"/>
              </a:spcBef>
              <a:buFont typeface="Arial" panose="020B0604020202020204" pitchFamily="34" charset="0"/>
              <a:buChar char="•"/>
            </a:pPr>
            <a:endParaRPr lang="en-US" dirty="0"/>
          </a:p>
          <a:p>
            <a:pPr marL="12700" marR="5715" indent="-228600">
              <a:spcBef>
                <a:spcPts val="0"/>
              </a:spcBef>
              <a:buFont typeface="Arial" panose="020B0604020202020204" pitchFamily="34" charset="0"/>
              <a:buChar char="•"/>
            </a:pPr>
            <a:r>
              <a:rPr lang="en-US" dirty="0"/>
              <a:t>As shown in Figure 3, Acunetix offers a feature which tries to auto login to the targeted  website. To accommodate this feature, two options are available. The tester can either enterthe username and password manually, or a use a pre-recorded login sequence for auto login</a:t>
            </a:r>
          </a:p>
        </p:txBody>
      </p:sp>
    </p:spTree>
    <p:extLst>
      <p:ext uri="{BB962C8B-B14F-4D97-AF65-F5344CB8AC3E}">
        <p14:creationId xmlns:p14="http://schemas.microsoft.com/office/powerpoint/2010/main" val="2816882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0B21-DFBA-4BD6-BCC3-2319D27C196F}"/>
              </a:ext>
            </a:extLst>
          </p:cNvPr>
          <p:cNvSpPr>
            <a:spLocks noGrp="1"/>
          </p:cNvSpPr>
          <p:nvPr>
            <p:ph type="title"/>
          </p:nvPr>
        </p:nvSpPr>
        <p:spPr/>
        <p:txBody>
          <a:bodyPr/>
          <a:lstStyle/>
          <a:p>
            <a:r>
              <a:rPr lang="en-US" i="1" dirty="0">
                <a:latin typeface="Times New Roman"/>
                <a:cs typeface="Times New Roman"/>
              </a:rPr>
              <a:t>Figure 4</a:t>
            </a:r>
            <a:r>
              <a:rPr lang="en-US" dirty="0">
                <a:latin typeface="Times New Roman"/>
                <a:cs typeface="Times New Roman"/>
              </a:rPr>
              <a:t>. Screenshot of enabling </a:t>
            </a:r>
            <a:r>
              <a:rPr lang="en-US" dirty="0" err="1">
                <a:latin typeface="Times New Roman"/>
                <a:cs typeface="Times New Roman"/>
              </a:rPr>
              <a:t>AcuSensor</a:t>
            </a:r>
            <a:r>
              <a:rPr lang="en-US" dirty="0">
                <a:latin typeface="Times New Roman"/>
                <a:cs typeface="Times New Roman"/>
              </a:rPr>
              <a:t>.</a:t>
            </a:r>
            <a:endParaRPr lang="en-US" dirty="0"/>
          </a:p>
        </p:txBody>
      </p:sp>
      <p:pic>
        <p:nvPicPr>
          <p:cNvPr id="5" name="Picture 5">
            <a:extLst>
              <a:ext uri="{FF2B5EF4-FFF2-40B4-BE49-F238E27FC236}">
                <a16:creationId xmlns:a16="http://schemas.microsoft.com/office/drawing/2014/main" id="{370D345A-7174-4443-B84C-220E03BB9401}"/>
              </a:ext>
            </a:extLst>
          </p:cNvPr>
          <p:cNvPicPr>
            <a:picLocks noGrp="1" noChangeAspect="1"/>
          </p:cNvPicPr>
          <p:nvPr>
            <p:ph type="pic" idx="1"/>
          </p:nvPr>
        </p:nvPicPr>
        <p:blipFill rotWithShape="1">
          <a:blip r:embed="rId2"/>
          <a:srcRect l="17895" r="17895"/>
          <a:stretch/>
        </p:blipFill>
        <p:spPr>
          <a:xfrm>
            <a:off x="5402263" y="1976437"/>
            <a:ext cx="5734050" cy="2895600"/>
          </a:xfrm>
        </p:spPr>
      </p:pic>
      <p:sp>
        <p:nvSpPr>
          <p:cNvPr id="4" name="Text Placeholder 3">
            <a:extLst>
              <a:ext uri="{FF2B5EF4-FFF2-40B4-BE49-F238E27FC236}">
                <a16:creationId xmlns:a16="http://schemas.microsoft.com/office/drawing/2014/main" id="{C5CCA4E2-4CAC-4009-9832-CCD9EF62C35C}"/>
              </a:ext>
            </a:extLst>
          </p:cNvPr>
          <p:cNvSpPr>
            <a:spLocks noGrp="1"/>
          </p:cNvSpPr>
          <p:nvPr>
            <p:ph type="body" sz="half" idx="2"/>
          </p:nvPr>
        </p:nvSpPr>
        <p:spPr/>
        <p:txBody>
          <a:bodyPr vert="horz" lIns="91440" tIns="45720" rIns="91440" bIns="45720" rtlCol="0" anchor="t">
            <a:normAutofit fontScale="85000" lnSpcReduction="20000"/>
          </a:bodyPr>
          <a:lstStyle/>
          <a:p>
            <a:pPr>
              <a:spcBef>
                <a:spcPts val="0"/>
              </a:spcBef>
            </a:pPr>
            <a:endParaRPr lang="en-US" dirty="0">
              <a:ea typeface="+mj-lt"/>
              <a:cs typeface="+mj-lt"/>
            </a:endParaRPr>
          </a:p>
          <a:p>
            <a:pPr marL="12700" marR="5080">
              <a:lnSpc>
                <a:spcPct val="143700"/>
              </a:lnSpc>
              <a:spcBef>
                <a:spcPts val="0"/>
              </a:spcBef>
            </a:pPr>
            <a:r>
              <a:rPr lang="en-US" dirty="0">
                <a:latin typeface="Times New Roman"/>
                <a:cs typeface="Times New Roman"/>
              </a:rPr>
              <a:t>If the targeted web application is using PHP or .NET, the scan results can be improved by  downloading and installing the proper </a:t>
            </a:r>
            <a:r>
              <a:rPr lang="en-US" dirty="0" err="1">
                <a:latin typeface="Times New Roman"/>
                <a:cs typeface="Times New Roman"/>
              </a:rPr>
              <a:t>AcuSensor</a:t>
            </a:r>
            <a:r>
              <a:rPr lang="en-US" dirty="0">
                <a:latin typeface="Times New Roman"/>
                <a:cs typeface="Times New Roman"/>
              </a:rPr>
              <a:t>. Figure 4 below shows enabling of  </a:t>
            </a:r>
            <a:r>
              <a:rPr lang="en-US" dirty="0" err="1">
                <a:latin typeface="Times New Roman"/>
                <a:cs typeface="Times New Roman"/>
              </a:rPr>
              <a:t>AcuSensor</a:t>
            </a:r>
            <a:r>
              <a:rPr lang="en-US" dirty="0">
                <a:latin typeface="Times New Roman"/>
                <a:cs typeface="Times New Roman"/>
              </a:rPr>
              <a:t>.</a:t>
            </a:r>
          </a:p>
          <a:p>
            <a:pPr>
              <a:spcBef>
                <a:spcPts val="5"/>
              </a:spcBef>
            </a:pPr>
            <a:endParaRPr lang="en-US" dirty="0">
              <a:ea typeface="+mj-lt"/>
              <a:cs typeface="+mj-lt"/>
            </a:endParaRPr>
          </a:p>
          <a:p>
            <a:pPr marL="12700" marR="5080">
              <a:lnSpc>
                <a:spcPct val="143300"/>
              </a:lnSpc>
              <a:spcBef>
                <a:spcPts val="0"/>
              </a:spcBef>
            </a:pPr>
            <a:r>
              <a:rPr lang="en-US" dirty="0">
                <a:latin typeface="Times New Roman"/>
                <a:cs typeface="Times New Roman"/>
              </a:rPr>
              <a:t>During scanning, </a:t>
            </a:r>
            <a:r>
              <a:rPr lang="en-US" dirty="0" err="1">
                <a:latin typeface="Times New Roman"/>
                <a:cs typeface="Times New Roman"/>
              </a:rPr>
              <a:t>Acunetix</a:t>
            </a:r>
            <a:r>
              <a:rPr lang="en-US" dirty="0">
                <a:latin typeface="Times New Roman"/>
                <a:cs typeface="Times New Roman"/>
              </a:rPr>
              <a:t> provides details such as scan progress, scan duration, number of  requests sent, average response time, and information about the target. It also </a:t>
            </a:r>
            <a:r>
              <a:rPr lang="en-US" dirty="0" err="1">
                <a:latin typeface="Times New Roman"/>
                <a:cs typeface="Times New Roman"/>
              </a:rPr>
              <a:t>provideslatest</a:t>
            </a:r>
            <a:r>
              <a:rPr lang="en-US" dirty="0">
                <a:latin typeface="Times New Roman"/>
                <a:cs typeface="Times New Roman"/>
              </a:rPr>
              <a:t> detected vulnerabilities and their priorities. Based on the detected vulnerabilities,  </a:t>
            </a:r>
            <a:r>
              <a:rPr lang="en-US" dirty="0" err="1">
                <a:latin typeface="Times New Roman"/>
                <a:cs typeface="Times New Roman"/>
              </a:rPr>
              <a:t>Acunetix</a:t>
            </a:r>
            <a:r>
              <a:rPr lang="en-US" dirty="0">
                <a:latin typeface="Times New Roman"/>
                <a:cs typeface="Times New Roman"/>
              </a:rPr>
              <a:t> gives the overall threat level of website or web application</a:t>
            </a:r>
          </a:p>
          <a:p>
            <a:pPr marL="12700" marR="5080">
              <a:lnSpc>
                <a:spcPct val="143300"/>
              </a:lnSpc>
              <a:spcBef>
                <a:spcPts val="0"/>
              </a:spcBef>
            </a:pPr>
            <a:endParaRPr lang="en-US" dirty="0">
              <a:latin typeface="Times New Roman"/>
              <a:cs typeface="Times New Roman"/>
            </a:endParaRPr>
          </a:p>
        </p:txBody>
      </p:sp>
    </p:spTree>
    <p:extLst>
      <p:ext uri="{BB962C8B-B14F-4D97-AF65-F5344CB8AC3E}">
        <p14:creationId xmlns:p14="http://schemas.microsoft.com/office/powerpoint/2010/main" val="2585112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91B0D-0BFD-402A-9BB3-64F5290DD229}"/>
              </a:ext>
            </a:extLst>
          </p:cNvPr>
          <p:cNvSpPr>
            <a:spLocks noGrp="1"/>
          </p:cNvSpPr>
          <p:nvPr>
            <p:ph type="title"/>
          </p:nvPr>
        </p:nvSpPr>
        <p:spPr>
          <a:xfrm>
            <a:off x="1181686" y="1371600"/>
            <a:ext cx="3048734" cy="4114800"/>
          </a:xfrm>
        </p:spPr>
        <p:txBody>
          <a:bodyPr vert="horz" lIns="91440" tIns="45720" rIns="91440" bIns="45720" rtlCol="0" anchor="ctr">
            <a:normAutofit/>
          </a:bodyPr>
          <a:lstStyle/>
          <a:p>
            <a:pPr algn="ctr"/>
            <a:r>
              <a:rPr lang="en-US" i="1" kern="1200" cap="all" spc="300" baseline="0" dirty="0">
                <a:solidFill>
                  <a:schemeClr val="tx2"/>
                </a:solidFill>
                <a:latin typeface="+mj-lt"/>
                <a:ea typeface="+mj-ea"/>
                <a:cs typeface="+mj-cs"/>
              </a:rPr>
              <a:t>Figure 5</a:t>
            </a:r>
            <a:r>
              <a:rPr lang="en-US" kern="1200" cap="all" spc="300" baseline="0" dirty="0">
                <a:solidFill>
                  <a:schemeClr val="tx2"/>
                </a:solidFill>
                <a:latin typeface="+mj-lt"/>
                <a:ea typeface="+mj-ea"/>
                <a:cs typeface="+mj-cs"/>
              </a:rPr>
              <a:t>. Screenshot of scanning website.</a:t>
            </a:r>
          </a:p>
        </p:txBody>
      </p:sp>
      <p:pic>
        <p:nvPicPr>
          <p:cNvPr id="5" name="Picture 5" descr="Graphical user interface, application, website&#10;&#10;Description automatically generated">
            <a:extLst>
              <a:ext uri="{FF2B5EF4-FFF2-40B4-BE49-F238E27FC236}">
                <a16:creationId xmlns:a16="http://schemas.microsoft.com/office/drawing/2014/main" id="{34BE0E58-5A36-44A4-939E-332D0651AFCD}"/>
              </a:ext>
            </a:extLst>
          </p:cNvPr>
          <p:cNvPicPr>
            <a:picLocks noGrp="1" noChangeAspect="1"/>
          </p:cNvPicPr>
          <p:nvPr>
            <p:ph type="pic" idx="1"/>
          </p:nvPr>
        </p:nvPicPr>
        <p:blipFill rotWithShape="1">
          <a:blip r:embed="rId2"/>
          <a:srcRect l="21975" r="21975"/>
          <a:stretch/>
        </p:blipFill>
        <p:spPr>
          <a:xfrm>
            <a:off x="6869926" y="685801"/>
            <a:ext cx="3163820" cy="2498187"/>
          </a:xfrm>
          <a:prstGeom prst="rect">
            <a:avLst/>
          </a:prstGeom>
        </p:spPr>
      </p:pic>
      <p:sp>
        <p:nvSpPr>
          <p:cNvPr id="4" name="Text Placeholder 3">
            <a:extLst>
              <a:ext uri="{FF2B5EF4-FFF2-40B4-BE49-F238E27FC236}">
                <a16:creationId xmlns:a16="http://schemas.microsoft.com/office/drawing/2014/main" id="{7B834BED-DA61-4A78-B46D-0D13EDDBD2B8}"/>
              </a:ext>
            </a:extLst>
          </p:cNvPr>
          <p:cNvSpPr>
            <a:spLocks noGrp="1"/>
          </p:cNvSpPr>
          <p:nvPr>
            <p:ph type="body" sz="half" idx="2"/>
          </p:nvPr>
        </p:nvSpPr>
        <p:spPr>
          <a:xfrm>
            <a:off x="5410200" y="3429000"/>
            <a:ext cx="6083272" cy="2793609"/>
          </a:xfrm>
        </p:spPr>
        <p:txBody>
          <a:bodyPr vert="horz" lIns="91440" tIns="45720" rIns="91440" bIns="45720" rtlCol="0">
            <a:normAutofit/>
          </a:bodyPr>
          <a:lstStyle/>
          <a:p>
            <a:pPr indent="-228600">
              <a:buFont typeface="Arial" panose="020B0604020202020204" pitchFamily="34" charset="0"/>
              <a:buChar char="•"/>
            </a:pPr>
            <a:r>
              <a:rPr lang="en-US" dirty="0"/>
              <a:t> Figure 5 shows a  screenshot of Acunetix during a scan.</a:t>
            </a:r>
          </a:p>
          <a:p>
            <a:pPr indent="-228600">
              <a:spcBef>
                <a:spcPts val="55"/>
              </a:spcBef>
              <a:buFont typeface="Arial" panose="020B0604020202020204" pitchFamily="34" charset="0"/>
              <a:buChar char="•"/>
            </a:pPr>
            <a:endParaRPr lang="en-US" dirty="0"/>
          </a:p>
          <a:p>
            <a:pPr marL="12700" marR="5080" indent="-228600">
              <a:spcBef>
                <a:spcPts val="0"/>
              </a:spcBef>
              <a:buFont typeface="Arial" panose="020B0604020202020204" pitchFamily="34" charset="0"/>
              <a:buChar char="•"/>
            </a:pPr>
            <a:r>
              <a:rPr lang="en-US" dirty="0"/>
              <a:t>Once scanning is finished, the vulnerabilities detected by Acunetix are listed, based on the  priority. It gives the name, URL, parameter, and status of the threat detected</a:t>
            </a:r>
          </a:p>
        </p:txBody>
      </p:sp>
    </p:spTree>
    <p:extLst>
      <p:ext uri="{BB962C8B-B14F-4D97-AF65-F5344CB8AC3E}">
        <p14:creationId xmlns:p14="http://schemas.microsoft.com/office/powerpoint/2010/main" val="2099594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04C9-CB41-4659-9AB3-57CEAA8C0EF1}"/>
              </a:ext>
            </a:extLst>
          </p:cNvPr>
          <p:cNvSpPr>
            <a:spLocks noGrp="1"/>
          </p:cNvSpPr>
          <p:nvPr>
            <p:ph type="title"/>
          </p:nvPr>
        </p:nvSpPr>
        <p:spPr/>
        <p:txBody>
          <a:bodyPr/>
          <a:lstStyle/>
          <a:p>
            <a:r>
              <a:rPr lang="en-US" i="1" dirty="0">
                <a:latin typeface="Times New Roman"/>
                <a:cs typeface="Times New Roman"/>
              </a:rPr>
              <a:t>Figure 7</a:t>
            </a:r>
            <a:r>
              <a:rPr lang="en-US" dirty="0">
                <a:latin typeface="Times New Roman"/>
                <a:cs typeface="Times New Roman"/>
              </a:rPr>
              <a:t>. Screenshot of vulnerabilities</a:t>
            </a:r>
            <a:endParaRPr lang="en-US" dirty="0"/>
          </a:p>
        </p:txBody>
      </p:sp>
      <p:pic>
        <p:nvPicPr>
          <p:cNvPr id="4" name="Picture 4" descr="Graphical user interface, text, application, email&#10;&#10;Description automatically generated">
            <a:extLst>
              <a:ext uri="{FF2B5EF4-FFF2-40B4-BE49-F238E27FC236}">
                <a16:creationId xmlns:a16="http://schemas.microsoft.com/office/drawing/2014/main" id="{3E387147-ED53-46A0-A391-F1DDFE7E7CB2}"/>
              </a:ext>
            </a:extLst>
          </p:cNvPr>
          <p:cNvPicPr>
            <a:picLocks noGrp="1" noChangeAspect="1"/>
          </p:cNvPicPr>
          <p:nvPr>
            <p:ph idx="1"/>
          </p:nvPr>
        </p:nvPicPr>
        <p:blipFill>
          <a:blip r:embed="rId2"/>
          <a:stretch>
            <a:fillRect/>
          </a:stretch>
        </p:blipFill>
        <p:spPr>
          <a:xfrm>
            <a:off x="1371600" y="2405783"/>
            <a:ext cx="10248899" cy="4007643"/>
          </a:xfrm>
        </p:spPr>
      </p:pic>
    </p:spTree>
    <p:extLst>
      <p:ext uri="{BB962C8B-B14F-4D97-AF65-F5344CB8AC3E}">
        <p14:creationId xmlns:p14="http://schemas.microsoft.com/office/powerpoint/2010/main" val="3737727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51377" y="520458"/>
            <a:ext cx="3659908" cy="696720"/>
          </a:xfrm>
          <a:prstGeom prst="rect">
            <a:avLst/>
          </a:prstGeom>
        </p:spPr>
        <p:txBody>
          <a:bodyPr vert="horz" wrap="square" lIns="0" tIns="7738" rIns="0" bIns="0" rtlCol="0">
            <a:spAutoFit/>
          </a:bodyPr>
          <a:lstStyle/>
          <a:p>
            <a:pPr marL="8145" marR="3258">
              <a:lnSpc>
                <a:spcPct val="143700"/>
              </a:lnSpc>
              <a:spcBef>
                <a:spcPts val="61"/>
              </a:spcBef>
            </a:pPr>
            <a:r>
              <a:rPr sz="800" spc="-3" dirty="0">
                <a:latin typeface="Times New Roman"/>
                <a:cs typeface="Times New Roman"/>
              </a:rPr>
              <a:t>Each</a:t>
            </a:r>
            <a:r>
              <a:rPr sz="800" dirty="0">
                <a:latin typeface="Times New Roman"/>
                <a:cs typeface="Times New Roman"/>
              </a:rPr>
              <a:t> vulnerability</a:t>
            </a:r>
            <a:r>
              <a:rPr sz="800" spc="-13" dirty="0">
                <a:latin typeface="Times New Roman"/>
                <a:cs typeface="Times New Roman"/>
              </a:rPr>
              <a:t> </a:t>
            </a:r>
            <a:r>
              <a:rPr sz="800" dirty="0">
                <a:latin typeface="Times New Roman"/>
                <a:cs typeface="Times New Roman"/>
              </a:rPr>
              <a:t>detected</a:t>
            </a:r>
            <a:r>
              <a:rPr sz="800" spc="3" dirty="0">
                <a:latin typeface="Times New Roman"/>
                <a:cs typeface="Times New Roman"/>
              </a:rPr>
              <a:t> </a:t>
            </a:r>
            <a:r>
              <a:rPr sz="800" spc="-3" dirty="0">
                <a:latin typeface="Times New Roman"/>
                <a:cs typeface="Times New Roman"/>
              </a:rPr>
              <a:t>provides</a:t>
            </a:r>
            <a:r>
              <a:rPr sz="800" dirty="0">
                <a:latin typeface="Times New Roman"/>
                <a:cs typeface="Times New Roman"/>
              </a:rPr>
              <a:t> </a:t>
            </a:r>
            <a:r>
              <a:rPr sz="800" spc="-3" dirty="0">
                <a:latin typeface="Times New Roman"/>
                <a:cs typeface="Times New Roman"/>
              </a:rPr>
              <a:t>additional</a:t>
            </a:r>
            <a:r>
              <a:rPr sz="800" spc="3" dirty="0">
                <a:latin typeface="Times New Roman"/>
                <a:cs typeface="Times New Roman"/>
              </a:rPr>
              <a:t> </a:t>
            </a:r>
            <a:r>
              <a:rPr sz="800" dirty="0">
                <a:latin typeface="Times New Roman"/>
                <a:cs typeface="Times New Roman"/>
              </a:rPr>
              <a:t>description,</a:t>
            </a:r>
            <a:r>
              <a:rPr sz="800" spc="3" dirty="0">
                <a:latin typeface="Times New Roman"/>
                <a:cs typeface="Times New Roman"/>
              </a:rPr>
              <a:t> </a:t>
            </a:r>
            <a:r>
              <a:rPr sz="800" spc="-3" dirty="0">
                <a:latin typeface="Times New Roman"/>
                <a:cs typeface="Times New Roman"/>
              </a:rPr>
              <a:t>impact</a:t>
            </a:r>
            <a:r>
              <a:rPr sz="800" spc="13" dirty="0">
                <a:latin typeface="Times New Roman"/>
                <a:cs typeface="Times New Roman"/>
              </a:rPr>
              <a:t> </a:t>
            </a:r>
            <a:r>
              <a:rPr sz="800" spc="-3" dirty="0">
                <a:latin typeface="Times New Roman"/>
                <a:cs typeface="Times New Roman"/>
              </a:rPr>
              <a:t>and</a:t>
            </a:r>
            <a:r>
              <a:rPr sz="800" spc="3" dirty="0">
                <a:latin typeface="Times New Roman"/>
                <a:cs typeface="Times New Roman"/>
              </a:rPr>
              <a:t> </a:t>
            </a:r>
            <a:r>
              <a:rPr sz="800" dirty="0">
                <a:latin typeface="Times New Roman"/>
                <a:cs typeface="Times New Roman"/>
              </a:rPr>
              <a:t>useful</a:t>
            </a:r>
            <a:r>
              <a:rPr sz="800" spc="3" dirty="0">
                <a:latin typeface="Times New Roman"/>
                <a:cs typeface="Times New Roman"/>
              </a:rPr>
              <a:t> </a:t>
            </a:r>
            <a:r>
              <a:rPr sz="800" spc="-3" dirty="0">
                <a:latin typeface="Times New Roman"/>
                <a:cs typeface="Times New Roman"/>
              </a:rPr>
              <a:t>tips</a:t>
            </a:r>
            <a:r>
              <a:rPr sz="800" dirty="0">
                <a:latin typeface="Times New Roman"/>
                <a:cs typeface="Times New Roman"/>
              </a:rPr>
              <a:t> to</a:t>
            </a:r>
            <a:r>
              <a:rPr sz="800" spc="3" dirty="0">
                <a:latin typeface="Times New Roman"/>
                <a:cs typeface="Times New Roman"/>
              </a:rPr>
              <a:t> </a:t>
            </a:r>
            <a:r>
              <a:rPr sz="800" spc="-3" dirty="0">
                <a:latin typeface="Times New Roman"/>
                <a:cs typeface="Times New Roman"/>
              </a:rPr>
              <a:t>fix</a:t>
            </a:r>
            <a:r>
              <a:rPr sz="800" spc="10" dirty="0">
                <a:latin typeface="Times New Roman"/>
                <a:cs typeface="Times New Roman"/>
              </a:rPr>
              <a:t> </a:t>
            </a:r>
            <a:r>
              <a:rPr sz="800" dirty="0">
                <a:latin typeface="Times New Roman"/>
                <a:cs typeface="Times New Roman"/>
              </a:rPr>
              <a:t>the </a:t>
            </a:r>
            <a:r>
              <a:rPr sz="800" spc="3" dirty="0">
                <a:latin typeface="Times New Roman"/>
                <a:cs typeface="Times New Roman"/>
              </a:rPr>
              <a:t> </a:t>
            </a:r>
            <a:r>
              <a:rPr sz="800" spc="-3" dirty="0">
                <a:latin typeface="Times New Roman"/>
                <a:cs typeface="Times New Roman"/>
              </a:rPr>
              <a:t>vulnerability.</a:t>
            </a:r>
            <a:r>
              <a:rPr sz="800" spc="6" dirty="0">
                <a:latin typeface="Times New Roman"/>
                <a:cs typeface="Times New Roman"/>
              </a:rPr>
              <a:t> </a:t>
            </a:r>
            <a:r>
              <a:rPr sz="800" spc="-6" dirty="0">
                <a:latin typeface="Times New Roman"/>
                <a:cs typeface="Times New Roman"/>
              </a:rPr>
              <a:t>It</a:t>
            </a:r>
            <a:r>
              <a:rPr sz="800" spc="10" dirty="0">
                <a:latin typeface="Times New Roman"/>
                <a:cs typeface="Times New Roman"/>
              </a:rPr>
              <a:t> </a:t>
            </a:r>
            <a:r>
              <a:rPr sz="800" spc="-3" dirty="0">
                <a:latin typeface="Times New Roman"/>
                <a:cs typeface="Times New Roman"/>
              </a:rPr>
              <a:t>also</a:t>
            </a:r>
            <a:r>
              <a:rPr sz="800" dirty="0">
                <a:latin typeface="Times New Roman"/>
                <a:cs typeface="Times New Roman"/>
              </a:rPr>
              <a:t> provides</a:t>
            </a:r>
            <a:r>
              <a:rPr sz="800" spc="3" dirty="0">
                <a:latin typeface="Times New Roman"/>
                <a:cs typeface="Times New Roman"/>
              </a:rPr>
              <a:t> </a:t>
            </a:r>
            <a:r>
              <a:rPr sz="800" dirty="0">
                <a:latin typeface="Times New Roman"/>
                <a:cs typeface="Times New Roman"/>
              </a:rPr>
              <a:t>the</a:t>
            </a:r>
            <a:r>
              <a:rPr sz="800" spc="-3" dirty="0">
                <a:latin typeface="Times New Roman"/>
                <a:cs typeface="Times New Roman"/>
              </a:rPr>
              <a:t> HTTP</a:t>
            </a:r>
            <a:r>
              <a:rPr sz="800" spc="3" dirty="0">
                <a:latin typeface="Times New Roman"/>
                <a:cs typeface="Times New Roman"/>
              </a:rPr>
              <a:t> </a:t>
            </a:r>
            <a:r>
              <a:rPr sz="800" spc="-3" dirty="0">
                <a:latin typeface="Times New Roman"/>
                <a:cs typeface="Times New Roman"/>
              </a:rPr>
              <a:t>request</a:t>
            </a:r>
            <a:r>
              <a:rPr sz="800" spc="3" dirty="0">
                <a:latin typeface="Times New Roman"/>
                <a:cs typeface="Times New Roman"/>
              </a:rPr>
              <a:t> </a:t>
            </a:r>
            <a:r>
              <a:rPr sz="800" dirty="0">
                <a:latin typeface="Times New Roman"/>
                <a:cs typeface="Times New Roman"/>
              </a:rPr>
              <a:t>sent, which</a:t>
            </a:r>
            <a:r>
              <a:rPr sz="800" spc="3" dirty="0">
                <a:latin typeface="Times New Roman"/>
                <a:cs typeface="Times New Roman"/>
              </a:rPr>
              <a:t> </a:t>
            </a:r>
            <a:r>
              <a:rPr sz="800" spc="-3" dirty="0">
                <a:latin typeface="Times New Roman"/>
                <a:cs typeface="Times New Roman"/>
              </a:rPr>
              <a:t>can</a:t>
            </a:r>
            <a:r>
              <a:rPr sz="800" dirty="0">
                <a:latin typeface="Times New Roman"/>
                <a:cs typeface="Times New Roman"/>
              </a:rPr>
              <a:t> </a:t>
            </a:r>
            <a:r>
              <a:rPr sz="800" spc="-3" dirty="0">
                <a:latin typeface="Times New Roman"/>
                <a:cs typeface="Times New Roman"/>
              </a:rPr>
              <a:t>help</a:t>
            </a:r>
            <a:r>
              <a:rPr sz="800" spc="3" dirty="0">
                <a:latin typeface="Times New Roman"/>
                <a:cs typeface="Times New Roman"/>
              </a:rPr>
              <a:t> </a:t>
            </a:r>
            <a:r>
              <a:rPr sz="800" dirty="0">
                <a:latin typeface="Times New Roman"/>
                <a:cs typeface="Times New Roman"/>
              </a:rPr>
              <a:t>in fixing</a:t>
            </a:r>
            <a:r>
              <a:rPr sz="800" spc="-3" dirty="0">
                <a:latin typeface="Times New Roman"/>
                <a:cs typeface="Times New Roman"/>
              </a:rPr>
              <a:t> and</a:t>
            </a:r>
            <a:r>
              <a:rPr sz="800" spc="3" dirty="0">
                <a:latin typeface="Times New Roman"/>
                <a:cs typeface="Times New Roman"/>
              </a:rPr>
              <a:t> </a:t>
            </a:r>
            <a:r>
              <a:rPr sz="800" dirty="0">
                <a:latin typeface="Times New Roman"/>
                <a:cs typeface="Times New Roman"/>
              </a:rPr>
              <a:t>testing</a:t>
            </a:r>
            <a:r>
              <a:rPr sz="800" spc="-10" dirty="0">
                <a:latin typeface="Times New Roman"/>
                <a:cs typeface="Times New Roman"/>
              </a:rPr>
              <a:t> </a:t>
            </a:r>
            <a:r>
              <a:rPr sz="800" dirty="0">
                <a:latin typeface="Times New Roman"/>
                <a:cs typeface="Times New Roman"/>
              </a:rPr>
              <a:t>the </a:t>
            </a:r>
            <a:r>
              <a:rPr sz="800" spc="-183" dirty="0">
                <a:latin typeface="Times New Roman"/>
                <a:cs typeface="Times New Roman"/>
              </a:rPr>
              <a:t> </a:t>
            </a:r>
            <a:r>
              <a:rPr sz="800" spc="-3" dirty="0">
                <a:latin typeface="Times New Roman"/>
                <a:cs typeface="Times New Roman"/>
              </a:rPr>
              <a:t>particular vulnerability.</a:t>
            </a:r>
            <a:r>
              <a:rPr sz="800" spc="16" dirty="0">
                <a:latin typeface="Times New Roman"/>
                <a:cs typeface="Times New Roman"/>
              </a:rPr>
              <a:t> </a:t>
            </a:r>
            <a:r>
              <a:rPr sz="800" spc="-3" dirty="0">
                <a:latin typeface="Times New Roman"/>
                <a:cs typeface="Times New Roman"/>
              </a:rPr>
              <a:t>Figure </a:t>
            </a:r>
            <a:r>
              <a:rPr sz="800" dirty="0">
                <a:latin typeface="Times New Roman"/>
                <a:cs typeface="Times New Roman"/>
              </a:rPr>
              <a:t>8</a:t>
            </a:r>
            <a:r>
              <a:rPr sz="800" spc="3" dirty="0">
                <a:latin typeface="Times New Roman"/>
                <a:cs typeface="Times New Roman"/>
              </a:rPr>
              <a:t> </a:t>
            </a:r>
            <a:r>
              <a:rPr sz="800" dirty="0">
                <a:latin typeface="Times New Roman"/>
                <a:cs typeface="Times New Roman"/>
              </a:rPr>
              <a:t>below</a:t>
            </a:r>
            <a:r>
              <a:rPr sz="800" spc="3" dirty="0">
                <a:latin typeface="Times New Roman"/>
                <a:cs typeface="Times New Roman"/>
              </a:rPr>
              <a:t> </a:t>
            </a:r>
            <a:r>
              <a:rPr sz="800" spc="-3" dirty="0">
                <a:latin typeface="Times New Roman"/>
                <a:cs typeface="Times New Roman"/>
              </a:rPr>
              <a:t>shows</a:t>
            </a:r>
            <a:r>
              <a:rPr sz="800" spc="3" dirty="0">
                <a:latin typeface="Times New Roman"/>
                <a:cs typeface="Times New Roman"/>
              </a:rPr>
              <a:t> </a:t>
            </a:r>
            <a:r>
              <a:rPr sz="800" dirty="0">
                <a:latin typeface="Times New Roman"/>
                <a:cs typeface="Times New Roman"/>
              </a:rPr>
              <a:t>the</a:t>
            </a:r>
            <a:r>
              <a:rPr sz="800" spc="3" dirty="0">
                <a:latin typeface="Times New Roman"/>
                <a:cs typeface="Times New Roman"/>
              </a:rPr>
              <a:t> </a:t>
            </a:r>
            <a:r>
              <a:rPr sz="800" spc="-3" dirty="0">
                <a:latin typeface="Times New Roman"/>
                <a:cs typeface="Times New Roman"/>
              </a:rPr>
              <a:t>description</a:t>
            </a:r>
            <a:r>
              <a:rPr sz="800" spc="3" dirty="0">
                <a:latin typeface="Times New Roman"/>
                <a:cs typeface="Times New Roman"/>
              </a:rPr>
              <a:t> </a:t>
            </a:r>
            <a:r>
              <a:rPr sz="800" spc="-3" dirty="0">
                <a:latin typeface="Times New Roman"/>
                <a:cs typeface="Times New Roman"/>
              </a:rPr>
              <a:t>and</a:t>
            </a:r>
            <a:r>
              <a:rPr sz="800" spc="3" dirty="0">
                <a:latin typeface="Times New Roman"/>
                <a:cs typeface="Times New Roman"/>
              </a:rPr>
              <a:t> </a:t>
            </a:r>
            <a:r>
              <a:rPr sz="800" dirty="0">
                <a:latin typeface="Times New Roman"/>
                <a:cs typeface="Times New Roman"/>
              </a:rPr>
              <a:t>impact</a:t>
            </a:r>
            <a:r>
              <a:rPr sz="800" spc="3" dirty="0">
                <a:latin typeface="Times New Roman"/>
                <a:cs typeface="Times New Roman"/>
              </a:rPr>
              <a:t> </a:t>
            </a:r>
            <a:r>
              <a:rPr sz="800" dirty="0">
                <a:latin typeface="Times New Roman"/>
                <a:cs typeface="Times New Roman"/>
              </a:rPr>
              <a:t>of</a:t>
            </a:r>
            <a:r>
              <a:rPr sz="800" spc="3" dirty="0">
                <a:latin typeface="Times New Roman"/>
                <a:cs typeface="Times New Roman"/>
              </a:rPr>
              <a:t> </a:t>
            </a:r>
            <a:r>
              <a:rPr sz="800" dirty="0">
                <a:latin typeface="Times New Roman"/>
                <a:cs typeface="Times New Roman"/>
              </a:rPr>
              <a:t>vulnerability </a:t>
            </a:r>
            <a:r>
              <a:rPr sz="800" spc="3" dirty="0">
                <a:latin typeface="Times New Roman"/>
                <a:cs typeface="Times New Roman"/>
              </a:rPr>
              <a:t> </a:t>
            </a:r>
            <a:r>
              <a:rPr sz="800" spc="-3" dirty="0">
                <a:latin typeface="Times New Roman"/>
                <a:cs typeface="Times New Roman"/>
              </a:rPr>
              <a:t>“weak password”.</a:t>
            </a:r>
            <a:endParaRPr sz="800">
              <a:latin typeface="Times New Roman"/>
              <a:cs typeface="Times New Roman"/>
            </a:endParaRPr>
          </a:p>
        </p:txBody>
      </p:sp>
      <p:sp>
        <p:nvSpPr>
          <p:cNvPr id="3" name="object 3"/>
          <p:cNvSpPr txBox="1"/>
          <p:nvPr/>
        </p:nvSpPr>
        <p:spPr>
          <a:xfrm>
            <a:off x="4251377" y="3364248"/>
            <a:ext cx="3596378" cy="1182200"/>
          </a:xfrm>
          <a:prstGeom prst="rect">
            <a:avLst/>
          </a:prstGeom>
        </p:spPr>
        <p:txBody>
          <a:bodyPr vert="horz" wrap="square" lIns="0" tIns="8145" rIns="0" bIns="0" rtlCol="0">
            <a:spAutoFit/>
          </a:bodyPr>
          <a:lstStyle/>
          <a:p>
            <a:pPr marL="94476" algn="ctr">
              <a:spcBef>
                <a:spcPts val="64"/>
              </a:spcBef>
            </a:pPr>
            <a:r>
              <a:rPr sz="800" i="1" dirty="0">
                <a:latin typeface="Times New Roman"/>
                <a:cs typeface="Times New Roman"/>
              </a:rPr>
              <a:t>Figure</a:t>
            </a:r>
            <a:r>
              <a:rPr sz="800" i="1" spc="-10" dirty="0">
                <a:latin typeface="Times New Roman"/>
                <a:cs typeface="Times New Roman"/>
              </a:rPr>
              <a:t> </a:t>
            </a:r>
            <a:r>
              <a:rPr sz="800" i="1" dirty="0">
                <a:latin typeface="Times New Roman"/>
                <a:cs typeface="Times New Roman"/>
              </a:rPr>
              <a:t>8</a:t>
            </a:r>
            <a:r>
              <a:rPr sz="800" dirty="0">
                <a:latin typeface="Times New Roman"/>
                <a:cs typeface="Times New Roman"/>
              </a:rPr>
              <a:t>.</a:t>
            </a:r>
            <a:r>
              <a:rPr sz="800" spc="-6" dirty="0">
                <a:latin typeface="Times New Roman"/>
                <a:cs typeface="Times New Roman"/>
              </a:rPr>
              <a:t> </a:t>
            </a:r>
            <a:r>
              <a:rPr sz="800" spc="-3" dirty="0">
                <a:latin typeface="Times New Roman"/>
                <a:cs typeface="Times New Roman"/>
              </a:rPr>
              <a:t>Screenshot </a:t>
            </a:r>
            <a:r>
              <a:rPr sz="800" dirty="0">
                <a:latin typeface="Times New Roman"/>
                <a:cs typeface="Times New Roman"/>
              </a:rPr>
              <a:t>of</a:t>
            </a:r>
            <a:r>
              <a:rPr sz="800" spc="-6" dirty="0">
                <a:latin typeface="Times New Roman"/>
                <a:cs typeface="Times New Roman"/>
              </a:rPr>
              <a:t> </a:t>
            </a:r>
            <a:r>
              <a:rPr sz="800" dirty="0">
                <a:latin typeface="Times New Roman"/>
                <a:cs typeface="Times New Roman"/>
              </a:rPr>
              <a:t>vulnerability</a:t>
            </a:r>
            <a:r>
              <a:rPr sz="800" spc="-22" dirty="0">
                <a:latin typeface="Times New Roman"/>
                <a:cs typeface="Times New Roman"/>
              </a:rPr>
              <a:t> </a:t>
            </a:r>
            <a:r>
              <a:rPr sz="800" dirty="0">
                <a:latin typeface="Times New Roman"/>
                <a:cs typeface="Times New Roman"/>
              </a:rPr>
              <a:t>description.</a:t>
            </a:r>
            <a:endParaRPr sz="800">
              <a:latin typeface="Times New Roman"/>
              <a:cs typeface="Times New Roman"/>
            </a:endParaRPr>
          </a:p>
          <a:p>
            <a:pPr>
              <a:lnSpc>
                <a:spcPct val="100000"/>
              </a:lnSpc>
            </a:pPr>
            <a:endParaRPr sz="1200">
              <a:latin typeface="Times New Roman"/>
              <a:cs typeface="Times New Roman"/>
            </a:endParaRPr>
          </a:p>
          <a:p>
            <a:pPr marL="8145" marR="3665">
              <a:lnSpc>
                <a:spcPct val="143900"/>
              </a:lnSpc>
            </a:pPr>
            <a:r>
              <a:rPr sz="800" spc="-3" dirty="0">
                <a:latin typeface="Times New Roman"/>
                <a:cs typeface="Times New Roman"/>
              </a:rPr>
              <a:t>Scan</a:t>
            </a:r>
            <a:r>
              <a:rPr sz="800" dirty="0">
                <a:latin typeface="Times New Roman"/>
                <a:cs typeface="Times New Roman"/>
              </a:rPr>
              <a:t> </a:t>
            </a:r>
            <a:r>
              <a:rPr sz="800" spc="-3" dirty="0">
                <a:latin typeface="Times New Roman"/>
                <a:cs typeface="Times New Roman"/>
              </a:rPr>
              <a:t>reports</a:t>
            </a:r>
            <a:r>
              <a:rPr sz="800" spc="3" dirty="0">
                <a:latin typeface="Times New Roman"/>
                <a:cs typeface="Times New Roman"/>
              </a:rPr>
              <a:t> </a:t>
            </a:r>
            <a:r>
              <a:rPr sz="800" dirty="0">
                <a:latin typeface="Times New Roman"/>
                <a:cs typeface="Times New Roman"/>
              </a:rPr>
              <a:t>can</a:t>
            </a:r>
            <a:r>
              <a:rPr sz="800" spc="3" dirty="0">
                <a:latin typeface="Times New Roman"/>
                <a:cs typeface="Times New Roman"/>
              </a:rPr>
              <a:t> </a:t>
            </a:r>
            <a:r>
              <a:rPr sz="800" dirty="0">
                <a:latin typeface="Times New Roman"/>
                <a:cs typeface="Times New Roman"/>
              </a:rPr>
              <a:t>be</a:t>
            </a:r>
            <a:r>
              <a:rPr sz="800" spc="6" dirty="0">
                <a:latin typeface="Times New Roman"/>
                <a:cs typeface="Times New Roman"/>
              </a:rPr>
              <a:t> </a:t>
            </a:r>
            <a:r>
              <a:rPr sz="800" spc="-3" dirty="0">
                <a:latin typeface="Times New Roman"/>
                <a:cs typeface="Times New Roman"/>
              </a:rPr>
              <a:t>generated</a:t>
            </a:r>
            <a:r>
              <a:rPr sz="800" spc="3" dirty="0">
                <a:latin typeface="Times New Roman"/>
                <a:cs typeface="Times New Roman"/>
              </a:rPr>
              <a:t> </a:t>
            </a:r>
            <a:r>
              <a:rPr sz="800" spc="-3" dirty="0">
                <a:latin typeface="Times New Roman"/>
                <a:cs typeface="Times New Roman"/>
              </a:rPr>
              <a:t>based</a:t>
            </a:r>
            <a:r>
              <a:rPr sz="800" spc="3" dirty="0">
                <a:latin typeface="Times New Roman"/>
                <a:cs typeface="Times New Roman"/>
              </a:rPr>
              <a:t> </a:t>
            </a:r>
            <a:r>
              <a:rPr sz="800" dirty="0">
                <a:latin typeface="Times New Roman"/>
                <a:cs typeface="Times New Roman"/>
              </a:rPr>
              <a:t>on</a:t>
            </a:r>
            <a:r>
              <a:rPr sz="800" spc="3" dirty="0">
                <a:latin typeface="Times New Roman"/>
                <a:cs typeface="Times New Roman"/>
              </a:rPr>
              <a:t> </a:t>
            </a:r>
            <a:r>
              <a:rPr sz="800" dirty="0">
                <a:latin typeface="Times New Roman"/>
                <a:cs typeface="Times New Roman"/>
              </a:rPr>
              <a:t>the</a:t>
            </a:r>
            <a:r>
              <a:rPr sz="800" spc="3" dirty="0">
                <a:latin typeface="Times New Roman"/>
                <a:cs typeface="Times New Roman"/>
              </a:rPr>
              <a:t> </a:t>
            </a:r>
            <a:r>
              <a:rPr sz="800" spc="-3" dirty="0">
                <a:latin typeface="Times New Roman"/>
                <a:cs typeface="Times New Roman"/>
              </a:rPr>
              <a:t>scan</a:t>
            </a:r>
            <a:r>
              <a:rPr sz="800" spc="10" dirty="0">
                <a:latin typeface="Times New Roman"/>
                <a:cs typeface="Times New Roman"/>
              </a:rPr>
              <a:t> </a:t>
            </a:r>
            <a:r>
              <a:rPr sz="800" dirty="0">
                <a:latin typeface="Times New Roman"/>
                <a:cs typeface="Times New Roman"/>
              </a:rPr>
              <a:t>results.</a:t>
            </a:r>
            <a:r>
              <a:rPr sz="800" spc="3" dirty="0">
                <a:latin typeface="Times New Roman"/>
                <a:cs typeface="Times New Roman"/>
              </a:rPr>
              <a:t> </a:t>
            </a:r>
            <a:r>
              <a:rPr sz="800" spc="-3" dirty="0">
                <a:latin typeface="Times New Roman"/>
                <a:cs typeface="Times New Roman"/>
              </a:rPr>
              <a:t>Reports</a:t>
            </a:r>
            <a:r>
              <a:rPr sz="800" spc="3" dirty="0">
                <a:latin typeface="Times New Roman"/>
                <a:cs typeface="Times New Roman"/>
              </a:rPr>
              <a:t> </a:t>
            </a:r>
            <a:r>
              <a:rPr sz="800" spc="-3" dirty="0">
                <a:latin typeface="Times New Roman"/>
                <a:cs typeface="Times New Roman"/>
              </a:rPr>
              <a:t>are </a:t>
            </a:r>
            <a:r>
              <a:rPr sz="800" dirty="0">
                <a:latin typeface="Times New Roman"/>
                <a:cs typeface="Times New Roman"/>
              </a:rPr>
              <a:t>available</a:t>
            </a:r>
            <a:r>
              <a:rPr sz="800" spc="3" dirty="0">
                <a:latin typeface="Times New Roman"/>
                <a:cs typeface="Times New Roman"/>
              </a:rPr>
              <a:t> </a:t>
            </a:r>
            <a:r>
              <a:rPr sz="800" dirty="0">
                <a:latin typeface="Times New Roman"/>
                <a:cs typeface="Times New Roman"/>
              </a:rPr>
              <a:t>in</a:t>
            </a:r>
            <a:r>
              <a:rPr sz="800" spc="3" dirty="0">
                <a:latin typeface="Times New Roman"/>
                <a:cs typeface="Times New Roman"/>
              </a:rPr>
              <a:t> </a:t>
            </a:r>
            <a:r>
              <a:rPr sz="800" spc="-3" dirty="0">
                <a:latin typeface="Times New Roman"/>
                <a:cs typeface="Times New Roman"/>
              </a:rPr>
              <a:t>different </a:t>
            </a:r>
            <a:r>
              <a:rPr sz="800" dirty="0">
                <a:latin typeface="Times New Roman"/>
                <a:cs typeface="Times New Roman"/>
              </a:rPr>
              <a:t> </a:t>
            </a:r>
            <a:r>
              <a:rPr sz="800" spc="-3" dirty="0">
                <a:latin typeface="Times New Roman"/>
                <a:cs typeface="Times New Roman"/>
              </a:rPr>
              <a:t>templates,</a:t>
            </a:r>
            <a:r>
              <a:rPr sz="800" dirty="0">
                <a:latin typeface="Times New Roman"/>
                <a:cs typeface="Times New Roman"/>
              </a:rPr>
              <a:t> such</a:t>
            </a:r>
            <a:r>
              <a:rPr sz="800" spc="3" dirty="0">
                <a:latin typeface="Times New Roman"/>
                <a:cs typeface="Times New Roman"/>
              </a:rPr>
              <a:t> </a:t>
            </a:r>
            <a:r>
              <a:rPr sz="800" spc="-6" dirty="0">
                <a:latin typeface="Times New Roman"/>
                <a:cs typeface="Times New Roman"/>
              </a:rPr>
              <a:t>as</a:t>
            </a:r>
            <a:r>
              <a:rPr sz="800" spc="3" dirty="0">
                <a:latin typeface="Times New Roman"/>
                <a:cs typeface="Times New Roman"/>
              </a:rPr>
              <a:t> </a:t>
            </a:r>
            <a:r>
              <a:rPr sz="800" dirty="0">
                <a:latin typeface="Times New Roman"/>
                <a:cs typeface="Times New Roman"/>
              </a:rPr>
              <a:t>affected</a:t>
            </a:r>
            <a:r>
              <a:rPr sz="800" spc="3" dirty="0">
                <a:latin typeface="Times New Roman"/>
                <a:cs typeface="Times New Roman"/>
              </a:rPr>
              <a:t> </a:t>
            </a:r>
            <a:r>
              <a:rPr sz="800" spc="-3" dirty="0">
                <a:latin typeface="Times New Roman"/>
                <a:cs typeface="Times New Roman"/>
              </a:rPr>
              <a:t>items,</a:t>
            </a:r>
            <a:r>
              <a:rPr sz="800" dirty="0">
                <a:latin typeface="Times New Roman"/>
                <a:cs typeface="Times New Roman"/>
              </a:rPr>
              <a:t> </a:t>
            </a:r>
            <a:r>
              <a:rPr sz="800" spc="-3" dirty="0">
                <a:latin typeface="Times New Roman"/>
                <a:cs typeface="Times New Roman"/>
              </a:rPr>
              <a:t>developer,</a:t>
            </a:r>
            <a:r>
              <a:rPr sz="800" spc="3" dirty="0">
                <a:latin typeface="Times New Roman"/>
                <a:cs typeface="Times New Roman"/>
              </a:rPr>
              <a:t> </a:t>
            </a:r>
            <a:r>
              <a:rPr sz="800" dirty="0">
                <a:latin typeface="Times New Roman"/>
                <a:cs typeface="Times New Roman"/>
              </a:rPr>
              <a:t>executive </a:t>
            </a:r>
            <a:r>
              <a:rPr sz="800" spc="-3" dirty="0">
                <a:latin typeface="Times New Roman"/>
                <a:cs typeface="Times New Roman"/>
              </a:rPr>
              <a:t>summary,</a:t>
            </a:r>
            <a:r>
              <a:rPr sz="800" spc="10" dirty="0">
                <a:latin typeface="Times New Roman"/>
                <a:cs typeface="Times New Roman"/>
              </a:rPr>
              <a:t> </a:t>
            </a:r>
            <a:r>
              <a:rPr sz="800" spc="-3" dirty="0">
                <a:latin typeface="Times New Roman"/>
                <a:cs typeface="Times New Roman"/>
              </a:rPr>
              <a:t>and</a:t>
            </a:r>
            <a:r>
              <a:rPr sz="800" dirty="0">
                <a:latin typeface="Times New Roman"/>
                <a:cs typeface="Times New Roman"/>
              </a:rPr>
              <a:t> </a:t>
            </a:r>
            <a:r>
              <a:rPr sz="800" spc="-3" dirty="0">
                <a:latin typeface="Times New Roman"/>
                <a:cs typeface="Times New Roman"/>
              </a:rPr>
              <a:t>also</a:t>
            </a:r>
            <a:r>
              <a:rPr sz="800" spc="3" dirty="0">
                <a:latin typeface="Times New Roman"/>
                <a:cs typeface="Times New Roman"/>
              </a:rPr>
              <a:t> </a:t>
            </a:r>
            <a:r>
              <a:rPr sz="800" spc="-3" dirty="0">
                <a:latin typeface="Times New Roman"/>
                <a:cs typeface="Times New Roman"/>
              </a:rPr>
              <a:t>several </a:t>
            </a:r>
            <a:r>
              <a:rPr sz="800" dirty="0">
                <a:latin typeface="Times New Roman"/>
                <a:cs typeface="Times New Roman"/>
              </a:rPr>
              <a:t> </a:t>
            </a:r>
            <a:r>
              <a:rPr sz="800" spc="-3" dirty="0">
                <a:latin typeface="Times New Roman"/>
                <a:cs typeface="Times New Roman"/>
              </a:rPr>
              <a:t>compliance </a:t>
            </a:r>
            <a:r>
              <a:rPr sz="800" dirty="0">
                <a:latin typeface="Times New Roman"/>
                <a:cs typeface="Times New Roman"/>
              </a:rPr>
              <a:t>reports</a:t>
            </a:r>
            <a:r>
              <a:rPr sz="800" spc="3" dirty="0">
                <a:latin typeface="Times New Roman"/>
                <a:cs typeface="Times New Roman"/>
              </a:rPr>
              <a:t> </a:t>
            </a:r>
            <a:r>
              <a:rPr sz="800" spc="-3" dirty="0">
                <a:latin typeface="Times New Roman"/>
                <a:cs typeface="Times New Roman"/>
              </a:rPr>
              <a:t>can</a:t>
            </a:r>
            <a:r>
              <a:rPr sz="800" dirty="0">
                <a:latin typeface="Times New Roman"/>
                <a:cs typeface="Times New Roman"/>
              </a:rPr>
              <a:t> </a:t>
            </a:r>
            <a:r>
              <a:rPr sz="800" spc="3" dirty="0">
                <a:latin typeface="Times New Roman"/>
                <a:cs typeface="Times New Roman"/>
              </a:rPr>
              <a:t>be</a:t>
            </a:r>
            <a:r>
              <a:rPr sz="800" dirty="0">
                <a:latin typeface="Times New Roman"/>
                <a:cs typeface="Times New Roman"/>
              </a:rPr>
              <a:t> </a:t>
            </a:r>
            <a:r>
              <a:rPr sz="800" spc="-3" dirty="0">
                <a:latin typeface="Times New Roman"/>
                <a:cs typeface="Times New Roman"/>
              </a:rPr>
              <a:t>generated.</a:t>
            </a:r>
            <a:r>
              <a:rPr sz="800" dirty="0">
                <a:latin typeface="Times New Roman"/>
                <a:cs typeface="Times New Roman"/>
              </a:rPr>
              <a:t> </a:t>
            </a:r>
            <a:r>
              <a:rPr sz="800" spc="-3" dirty="0">
                <a:latin typeface="Times New Roman"/>
                <a:cs typeface="Times New Roman"/>
              </a:rPr>
              <a:t>All</a:t>
            </a:r>
            <a:r>
              <a:rPr sz="800" spc="3" dirty="0">
                <a:latin typeface="Times New Roman"/>
                <a:cs typeface="Times New Roman"/>
              </a:rPr>
              <a:t> </a:t>
            </a:r>
            <a:r>
              <a:rPr sz="800" dirty="0">
                <a:latin typeface="Times New Roman"/>
                <a:cs typeface="Times New Roman"/>
              </a:rPr>
              <a:t>the reports</a:t>
            </a:r>
            <a:r>
              <a:rPr sz="800" spc="13" dirty="0">
                <a:latin typeface="Times New Roman"/>
                <a:cs typeface="Times New Roman"/>
              </a:rPr>
              <a:t> </a:t>
            </a:r>
            <a:r>
              <a:rPr sz="800" spc="-3" dirty="0">
                <a:latin typeface="Times New Roman"/>
                <a:cs typeface="Times New Roman"/>
              </a:rPr>
              <a:t>generated</a:t>
            </a:r>
            <a:r>
              <a:rPr sz="800" spc="3" dirty="0">
                <a:latin typeface="Times New Roman"/>
                <a:cs typeface="Times New Roman"/>
              </a:rPr>
              <a:t> </a:t>
            </a:r>
            <a:r>
              <a:rPr sz="800" spc="-3" dirty="0">
                <a:latin typeface="Times New Roman"/>
                <a:cs typeface="Times New Roman"/>
              </a:rPr>
              <a:t>will</a:t>
            </a:r>
            <a:r>
              <a:rPr sz="800" spc="3" dirty="0">
                <a:latin typeface="Times New Roman"/>
                <a:cs typeface="Times New Roman"/>
              </a:rPr>
              <a:t> </a:t>
            </a:r>
            <a:r>
              <a:rPr sz="800" dirty="0">
                <a:latin typeface="Times New Roman"/>
                <a:cs typeface="Times New Roman"/>
              </a:rPr>
              <a:t>be available </a:t>
            </a:r>
            <a:r>
              <a:rPr sz="800" spc="-3" dirty="0">
                <a:latin typeface="Times New Roman"/>
                <a:cs typeface="Times New Roman"/>
              </a:rPr>
              <a:t>under</a:t>
            </a:r>
            <a:r>
              <a:rPr sz="800" spc="3" dirty="0">
                <a:latin typeface="Times New Roman"/>
                <a:cs typeface="Times New Roman"/>
              </a:rPr>
              <a:t> </a:t>
            </a:r>
            <a:r>
              <a:rPr sz="800" dirty="0">
                <a:latin typeface="Times New Roman"/>
                <a:cs typeface="Times New Roman"/>
              </a:rPr>
              <a:t>the </a:t>
            </a:r>
            <a:r>
              <a:rPr sz="800" spc="3" dirty="0">
                <a:latin typeface="Times New Roman"/>
                <a:cs typeface="Times New Roman"/>
              </a:rPr>
              <a:t> </a:t>
            </a:r>
            <a:r>
              <a:rPr sz="800" spc="-3" dirty="0">
                <a:latin typeface="Times New Roman"/>
                <a:cs typeface="Times New Roman"/>
              </a:rPr>
              <a:t>reports</a:t>
            </a:r>
            <a:r>
              <a:rPr sz="800" dirty="0">
                <a:latin typeface="Times New Roman"/>
                <a:cs typeface="Times New Roman"/>
              </a:rPr>
              <a:t> tab, </a:t>
            </a:r>
            <a:r>
              <a:rPr sz="800" spc="-3" dirty="0">
                <a:latin typeface="Times New Roman"/>
                <a:cs typeface="Times New Roman"/>
              </a:rPr>
              <a:t>and</a:t>
            </a:r>
            <a:r>
              <a:rPr sz="800" spc="10" dirty="0">
                <a:latin typeface="Times New Roman"/>
                <a:cs typeface="Times New Roman"/>
              </a:rPr>
              <a:t> </a:t>
            </a:r>
            <a:r>
              <a:rPr sz="800" spc="-3" dirty="0">
                <a:latin typeface="Times New Roman"/>
                <a:cs typeface="Times New Roman"/>
              </a:rPr>
              <a:t>can</a:t>
            </a:r>
            <a:r>
              <a:rPr sz="800" dirty="0">
                <a:latin typeface="Times New Roman"/>
                <a:cs typeface="Times New Roman"/>
              </a:rPr>
              <a:t> be downloaded</a:t>
            </a:r>
            <a:r>
              <a:rPr sz="800" spc="3" dirty="0">
                <a:latin typeface="Times New Roman"/>
                <a:cs typeface="Times New Roman"/>
              </a:rPr>
              <a:t> </a:t>
            </a:r>
            <a:r>
              <a:rPr sz="800" spc="-3" dirty="0">
                <a:latin typeface="Times New Roman"/>
                <a:cs typeface="Times New Roman"/>
              </a:rPr>
              <a:t>later.</a:t>
            </a:r>
            <a:r>
              <a:rPr sz="800" spc="6" dirty="0">
                <a:latin typeface="Times New Roman"/>
                <a:cs typeface="Times New Roman"/>
              </a:rPr>
              <a:t> </a:t>
            </a:r>
            <a:r>
              <a:rPr sz="800" spc="-3" dirty="0">
                <a:latin typeface="Times New Roman"/>
                <a:cs typeface="Times New Roman"/>
              </a:rPr>
              <a:t>Figure</a:t>
            </a:r>
            <a:r>
              <a:rPr sz="800" spc="6" dirty="0">
                <a:latin typeface="Times New Roman"/>
                <a:cs typeface="Times New Roman"/>
              </a:rPr>
              <a:t> </a:t>
            </a:r>
            <a:r>
              <a:rPr sz="800" dirty="0">
                <a:latin typeface="Times New Roman"/>
                <a:cs typeface="Times New Roman"/>
              </a:rPr>
              <a:t>9</a:t>
            </a:r>
            <a:r>
              <a:rPr sz="800" spc="3" dirty="0">
                <a:latin typeface="Times New Roman"/>
                <a:cs typeface="Times New Roman"/>
              </a:rPr>
              <a:t> </a:t>
            </a:r>
            <a:r>
              <a:rPr sz="800" spc="-3" dirty="0">
                <a:latin typeface="Times New Roman"/>
                <a:cs typeface="Times New Roman"/>
              </a:rPr>
              <a:t>shows</a:t>
            </a:r>
            <a:r>
              <a:rPr sz="800" dirty="0">
                <a:latin typeface="Times New Roman"/>
                <a:cs typeface="Times New Roman"/>
              </a:rPr>
              <a:t> the options</a:t>
            </a:r>
            <a:r>
              <a:rPr sz="800" spc="3" dirty="0">
                <a:latin typeface="Times New Roman"/>
                <a:cs typeface="Times New Roman"/>
              </a:rPr>
              <a:t> </a:t>
            </a:r>
            <a:r>
              <a:rPr sz="800" dirty="0">
                <a:latin typeface="Times New Roman"/>
                <a:cs typeface="Times New Roman"/>
              </a:rPr>
              <a:t>for</a:t>
            </a:r>
            <a:r>
              <a:rPr sz="800" spc="-6" dirty="0">
                <a:latin typeface="Times New Roman"/>
                <a:cs typeface="Times New Roman"/>
              </a:rPr>
              <a:t> </a:t>
            </a:r>
            <a:r>
              <a:rPr sz="800" spc="-3" dirty="0">
                <a:latin typeface="Times New Roman"/>
                <a:cs typeface="Times New Roman"/>
              </a:rPr>
              <a:t>generating</a:t>
            </a:r>
            <a:r>
              <a:rPr sz="800" spc="-6" dirty="0">
                <a:latin typeface="Times New Roman"/>
                <a:cs typeface="Times New Roman"/>
              </a:rPr>
              <a:t> </a:t>
            </a:r>
            <a:r>
              <a:rPr sz="800" dirty="0">
                <a:latin typeface="Times New Roman"/>
                <a:cs typeface="Times New Roman"/>
              </a:rPr>
              <a:t>reports.</a:t>
            </a:r>
            <a:endParaRPr sz="800">
              <a:latin typeface="Times New Roman"/>
              <a:cs typeface="Times New Roman"/>
            </a:endParaRPr>
          </a:p>
        </p:txBody>
      </p:sp>
      <p:sp>
        <p:nvSpPr>
          <p:cNvPr id="4" name="object 4"/>
          <p:cNvSpPr txBox="1"/>
          <p:nvPr/>
        </p:nvSpPr>
        <p:spPr>
          <a:xfrm>
            <a:off x="5120241" y="6119877"/>
            <a:ext cx="1953145" cy="254446"/>
          </a:xfrm>
          <a:prstGeom prst="rect">
            <a:avLst/>
          </a:prstGeom>
        </p:spPr>
        <p:txBody>
          <a:bodyPr vert="horz" wrap="square" lIns="0" tIns="8145" rIns="0" bIns="0" rtlCol="0">
            <a:spAutoFit/>
          </a:bodyPr>
          <a:lstStyle/>
          <a:p>
            <a:pPr marL="8145">
              <a:spcBef>
                <a:spcPts val="64"/>
              </a:spcBef>
            </a:pPr>
            <a:r>
              <a:rPr sz="800" i="1" dirty="0">
                <a:latin typeface="Times New Roman"/>
                <a:cs typeface="Times New Roman"/>
              </a:rPr>
              <a:t>Figure</a:t>
            </a:r>
            <a:r>
              <a:rPr sz="800" i="1" spc="-6" dirty="0">
                <a:latin typeface="Times New Roman"/>
                <a:cs typeface="Times New Roman"/>
              </a:rPr>
              <a:t> </a:t>
            </a:r>
            <a:r>
              <a:rPr sz="800" i="1" dirty="0">
                <a:latin typeface="Times New Roman"/>
                <a:cs typeface="Times New Roman"/>
              </a:rPr>
              <a:t>9</a:t>
            </a:r>
            <a:r>
              <a:rPr sz="800" dirty="0">
                <a:latin typeface="Times New Roman"/>
                <a:cs typeface="Times New Roman"/>
              </a:rPr>
              <a:t>.</a:t>
            </a:r>
            <a:r>
              <a:rPr sz="800" spc="-3" dirty="0">
                <a:latin typeface="Times New Roman"/>
                <a:cs typeface="Times New Roman"/>
              </a:rPr>
              <a:t> Screenshot </a:t>
            </a:r>
            <a:r>
              <a:rPr sz="800" dirty="0">
                <a:latin typeface="Times New Roman"/>
                <a:cs typeface="Times New Roman"/>
              </a:rPr>
              <a:t>of</a:t>
            </a:r>
            <a:r>
              <a:rPr sz="800" spc="-3" dirty="0">
                <a:latin typeface="Times New Roman"/>
                <a:cs typeface="Times New Roman"/>
              </a:rPr>
              <a:t> </a:t>
            </a:r>
            <a:r>
              <a:rPr sz="800" dirty="0">
                <a:latin typeface="Times New Roman"/>
                <a:cs typeface="Times New Roman"/>
              </a:rPr>
              <a:t>selecting</a:t>
            </a:r>
            <a:r>
              <a:rPr sz="800" spc="-13" dirty="0">
                <a:latin typeface="Times New Roman"/>
                <a:cs typeface="Times New Roman"/>
              </a:rPr>
              <a:t> </a:t>
            </a:r>
            <a:r>
              <a:rPr sz="800" dirty="0">
                <a:latin typeface="Times New Roman"/>
                <a:cs typeface="Times New Roman"/>
              </a:rPr>
              <a:t>report</a:t>
            </a:r>
            <a:r>
              <a:rPr sz="800" spc="-3" dirty="0">
                <a:latin typeface="Times New Roman"/>
                <a:cs typeface="Times New Roman"/>
              </a:rPr>
              <a:t> template.</a:t>
            </a:r>
            <a:endParaRPr sz="800">
              <a:latin typeface="Times New Roman"/>
              <a:cs typeface="Times New Roman"/>
            </a:endParaRPr>
          </a:p>
        </p:txBody>
      </p:sp>
      <p:pic>
        <p:nvPicPr>
          <p:cNvPr id="5" name="object 5"/>
          <p:cNvPicPr/>
          <p:nvPr/>
        </p:nvPicPr>
        <p:blipFill>
          <a:blip r:embed="rId2" cstate="print"/>
          <a:stretch>
            <a:fillRect/>
          </a:stretch>
        </p:blipFill>
        <p:spPr>
          <a:xfrm>
            <a:off x="4259327" y="1429347"/>
            <a:ext cx="4023496" cy="1892873"/>
          </a:xfrm>
          <a:prstGeom prst="rect">
            <a:avLst/>
          </a:prstGeom>
        </p:spPr>
      </p:pic>
      <p:pic>
        <p:nvPicPr>
          <p:cNvPr id="6" name="object 6"/>
          <p:cNvPicPr/>
          <p:nvPr/>
        </p:nvPicPr>
        <p:blipFill>
          <a:blip r:embed="rId3" cstate="print"/>
          <a:stretch>
            <a:fillRect/>
          </a:stretch>
        </p:blipFill>
        <p:spPr>
          <a:xfrm>
            <a:off x="4259326" y="4559511"/>
            <a:ext cx="3408638" cy="1518436"/>
          </a:xfrm>
          <a:prstGeom prst="rect">
            <a:avLst/>
          </a:prstGeom>
        </p:spPr>
      </p:pic>
    </p:spTree>
    <p:extLst>
      <p:ext uri="{BB962C8B-B14F-4D97-AF65-F5344CB8AC3E}">
        <p14:creationId xmlns:p14="http://schemas.microsoft.com/office/powerpoint/2010/main" val="159467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51377" y="687918"/>
            <a:ext cx="3417597" cy="874424"/>
          </a:xfrm>
          <a:prstGeom prst="rect">
            <a:avLst/>
          </a:prstGeom>
        </p:spPr>
        <p:txBody>
          <a:bodyPr vert="horz" wrap="square" lIns="0" tIns="8145" rIns="0" bIns="0" rtlCol="0">
            <a:spAutoFit/>
          </a:bodyPr>
          <a:lstStyle/>
          <a:p>
            <a:pPr marL="8145" marR="3258">
              <a:lnSpc>
                <a:spcPct val="143900"/>
              </a:lnSpc>
              <a:spcBef>
                <a:spcPts val="64"/>
              </a:spcBef>
            </a:pPr>
            <a:r>
              <a:rPr sz="800" spc="-3" dirty="0">
                <a:latin typeface="Times New Roman"/>
                <a:cs typeface="Times New Roman"/>
              </a:rPr>
              <a:t>Two</a:t>
            </a:r>
            <a:r>
              <a:rPr sz="800" dirty="0">
                <a:latin typeface="Times New Roman"/>
                <a:cs typeface="Times New Roman"/>
              </a:rPr>
              <a:t> </a:t>
            </a:r>
            <a:r>
              <a:rPr sz="800" spc="-3" dirty="0">
                <a:latin typeface="Times New Roman"/>
                <a:cs typeface="Times New Roman"/>
              </a:rPr>
              <a:t>scans</a:t>
            </a:r>
            <a:r>
              <a:rPr sz="800" spc="3" dirty="0">
                <a:latin typeface="Times New Roman"/>
                <a:cs typeface="Times New Roman"/>
              </a:rPr>
              <a:t> </a:t>
            </a:r>
            <a:r>
              <a:rPr sz="800" dirty="0">
                <a:latin typeface="Times New Roman"/>
                <a:cs typeface="Times New Roman"/>
              </a:rPr>
              <a:t>for</a:t>
            </a:r>
            <a:r>
              <a:rPr sz="800" spc="3" dirty="0">
                <a:latin typeface="Times New Roman"/>
                <a:cs typeface="Times New Roman"/>
              </a:rPr>
              <a:t> </a:t>
            </a:r>
            <a:r>
              <a:rPr sz="800" dirty="0">
                <a:latin typeface="Times New Roman"/>
                <a:cs typeface="Times New Roman"/>
              </a:rPr>
              <a:t>a</a:t>
            </a:r>
            <a:r>
              <a:rPr sz="800" spc="-3" dirty="0">
                <a:latin typeface="Times New Roman"/>
                <a:cs typeface="Times New Roman"/>
              </a:rPr>
              <a:t> single</a:t>
            </a:r>
            <a:r>
              <a:rPr sz="800" spc="3" dirty="0">
                <a:latin typeface="Times New Roman"/>
                <a:cs typeface="Times New Roman"/>
              </a:rPr>
              <a:t> </a:t>
            </a:r>
            <a:r>
              <a:rPr sz="800" spc="-3" dirty="0">
                <a:latin typeface="Times New Roman"/>
                <a:cs typeface="Times New Roman"/>
              </a:rPr>
              <a:t>target</a:t>
            </a:r>
            <a:r>
              <a:rPr sz="800" spc="3" dirty="0">
                <a:latin typeface="Times New Roman"/>
                <a:cs typeface="Times New Roman"/>
              </a:rPr>
              <a:t> </a:t>
            </a:r>
            <a:r>
              <a:rPr sz="800" spc="-3" dirty="0">
                <a:latin typeface="Times New Roman"/>
                <a:cs typeface="Times New Roman"/>
              </a:rPr>
              <a:t>can</a:t>
            </a:r>
            <a:r>
              <a:rPr sz="800" dirty="0">
                <a:latin typeface="Times New Roman"/>
                <a:cs typeface="Times New Roman"/>
              </a:rPr>
              <a:t> </a:t>
            </a:r>
            <a:r>
              <a:rPr sz="800" spc="3" dirty="0">
                <a:latin typeface="Times New Roman"/>
                <a:cs typeface="Times New Roman"/>
              </a:rPr>
              <a:t>be</a:t>
            </a:r>
            <a:r>
              <a:rPr sz="800" dirty="0">
                <a:latin typeface="Times New Roman"/>
                <a:cs typeface="Times New Roman"/>
              </a:rPr>
              <a:t> </a:t>
            </a:r>
            <a:r>
              <a:rPr sz="800" spc="-3" dirty="0">
                <a:latin typeface="Times New Roman"/>
                <a:cs typeface="Times New Roman"/>
              </a:rPr>
              <a:t>compared</a:t>
            </a:r>
            <a:r>
              <a:rPr sz="800" spc="3" dirty="0">
                <a:latin typeface="Times New Roman"/>
                <a:cs typeface="Times New Roman"/>
              </a:rPr>
              <a:t> </a:t>
            </a:r>
            <a:r>
              <a:rPr sz="800" dirty="0">
                <a:latin typeface="Times New Roman"/>
                <a:cs typeface="Times New Roman"/>
              </a:rPr>
              <a:t>and</a:t>
            </a:r>
            <a:r>
              <a:rPr sz="800" spc="3" dirty="0">
                <a:latin typeface="Times New Roman"/>
                <a:cs typeface="Times New Roman"/>
              </a:rPr>
              <a:t> </a:t>
            </a:r>
            <a:r>
              <a:rPr sz="800" dirty="0">
                <a:latin typeface="Times New Roman"/>
                <a:cs typeface="Times New Roman"/>
              </a:rPr>
              <a:t>a comparison</a:t>
            </a:r>
            <a:r>
              <a:rPr sz="800" spc="3" dirty="0">
                <a:latin typeface="Times New Roman"/>
                <a:cs typeface="Times New Roman"/>
              </a:rPr>
              <a:t> </a:t>
            </a:r>
            <a:r>
              <a:rPr sz="800" dirty="0">
                <a:latin typeface="Times New Roman"/>
                <a:cs typeface="Times New Roman"/>
              </a:rPr>
              <a:t>report </a:t>
            </a:r>
            <a:r>
              <a:rPr sz="800" spc="-3" dirty="0">
                <a:latin typeface="Times New Roman"/>
                <a:cs typeface="Times New Roman"/>
              </a:rPr>
              <a:t>is</a:t>
            </a:r>
            <a:r>
              <a:rPr sz="800" spc="3" dirty="0">
                <a:latin typeface="Times New Roman"/>
                <a:cs typeface="Times New Roman"/>
              </a:rPr>
              <a:t> </a:t>
            </a:r>
            <a:r>
              <a:rPr sz="800" spc="-3" dirty="0">
                <a:latin typeface="Times New Roman"/>
                <a:cs typeface="Times New Roman"/>
              </a:rPr>
              <a:t>generated</a:t>
            </a:r>
            <a:r>
              <a:rPr sz="800" spc="3" dirty="0">
                <a:latin typeface="Times New Roman"/>
                <a:cs typeface="Times New Roman"/>
              </a:rPr>
              <a:t> </a:t>
            </a:r>
            <a:r>
              <a:rPr sz="800" spc="6" dirty="0">
                <a:latin typeface="Times New Roman"/>
                <a:cs typeface="Times New Roman"/>
              </a:rPr>
              <a:t>by </a:t>
            </a:r>
            <a:r>
              <a:rPr sz="800" spc="-183" dirty="0">
                <a:latin typeface="Times New Roman"/>
                <a:cs typeface="Times New Roman"/>
              </a:rPr>
              <a:t> </a:t>
            </a:r>
            <a:r>
              <a:rPr sz="800" spc="-3" dirty="0">
                <a:latin typeface="Times New Roman"/>
                <a:cs typeface="Times New Roman"/>
              </a:rPr>
              <a:t>Acunetix.</a:t>
            </a:r>
            <a:r>
              <a:rPr sz="800" dirty="0">
                <a:latin typeface="Times New Roman"/>
                <a:cs typeface="Times New Roman"/>
              </a:rPr>
              <a:t> This </a:t>
            </a:r>
            <a:r>
              <a:rPr sz="800" spc="-3" dirty="0">
                <a:latin typeface="Times New Roman"/>
                <a:cs typeface="Times New Roman"/>
              </a:rPr>
              <a:t>can</a:t>
            </a:r>
            <a:r>
              <a:rPr sz="800" spc="3" dirty="0">
                <a:latin typeface="Times New Roman"/>
                <a:cs typeface="Times New Roman"/>
              </a:rPr>
              <a:t> </a:t>
            </a:r>
            <a:r>
              <a:rPr sz="800" dirty="0">
                <a:latin typeface="Times New Roman"/>
                <a:cs typeface="Times New Roman"/>
              </a:rPr>
              <a:t>be</a:t>
            </a:r>
            <a:r>
              <a:rPr sz="800" spc="-3" dirty="0">
                <a:latin typeface="Times New Roman"/>
                <a:cs typeface="Times New Roman"/>
              </a:rPr>
              <a:t> </a:t>
            </a:r>
            <a:r>
              <a:rPr sz="800" dirty="0">
                <a:latin typeface="Times New Roman"/>
                <a:cs typeface="Times New Roman"/>
              </a:rPr>
              <a:t>helpful to</a:t>
            </a:r>
            <a:r>
              <a:rPr sz="800" spc="3" dirty="0">
                <a:latin typeface="Times New Roman"/>
                <a:cs typeface="Times New Roman"/>
              </a:rPr>
              <a:t> </a:t>
            </a:r>
            <a:r>
              <a:rPr sz="800" dirty="0">
                <a:latin typeface="Times New Roman"/>
                <a:cs typeface="Times New Roman"/>
              </a:rPr>
              <a:t>identify</a:t>
            </a:r>
            <a:r>
              <a:rPr sz="800" spc="-16" dirty="0">
                <a:latin typeface="Times New Roman"/>
                <a:cs typeface="Times New Roman"/>
              </a:rPr>
              <a:t> </a:t>
            </a:r>
            <a:r>
              <a:rPr sz="800" spc="-3" dirty="0">
                <a:latin typeface="Times New Roman"/>
                <a:cs typeface="Times New Roman"/>
              </a:rPr>
              <a:t>whether</a:t>
            </a:r>
            <a:r>
              <a:rPr sz="800" spc="3" dirty="0">
                <a:latin typeface="Times New Roman"/>
                <a:cs typeface="Times New Roman"/>
              </a:rPr>
              <a:t> </a:t>
            </a:r>
            <a:r>
              <a:rPr sz="800" dirty="0">
                <a:latin typeface="Times New Roman"/>
                <a:cs typeface="Times New Roman"/>
              </a:rPr>
              <a:t>the</a:t>
            </a:r>
            <a:r>
              <a:rPr sz="800" spc="3" dirty="0">
                <a:latin typeface="Times New Roman"/>
                <a:cs typeface="Times New Roman"/>
              </a:rPr>
              <a:t> </a:t>
            </a:r>
            <a:r>
              <a:rPr sz="800" spc="-3" dirty="0">
                <a:latin typeface="Times New Roman"/>
                <a:cs typeface="Times New Roman"/>
              </a:rPr>
              <a:t>fixes</a:t>
            </a:r>
            <a:r>
              <a:rPr sz="800" dirty="0">
                <a:latin typeface="Times New Roman"/>
                <a:cs typeface="Times New Roman"/>
              </a:rPr>
              <a:t> for</a:t>
            </a:r>
            <a:r>
              <a:rPr sz="800" spc="-6" dirty="0">
                <a:latin typeface="Times New Roman"/>
                <a:cs typeface="Times New Roman"/>
              </a:rPr>
              <a:t> </a:t>
            </a:r>
            <a:r>
              <a:rPr sz="800" dirty="0">
                <a:latin typeface="Times New Roman"/>
                <a:cs typeface="Times New Roman"/>
              </a:rPr>
              <a:t>the</a:t>
            </a:r>
            <a:r>
              <a:rPr sz="800" spc="6" dirty="0">
                <a:latin typeface="Times New Roman"/>
                <a:cs typeface="Times New Roman"/>
              </a:rPr>
              <a:t> </a:t>
            </a:r>
            <a:r>
              <a:rPr sz="800" spc="-3" dirty="0">
                <a:latin typeface="Times New Roman"/>
                <a:cs typeface="Times New Roman"/>
              </a:rPr>
              <a:t>threats</a:t>
            </a:r>
            <a:r>
              <a:rPr sz="800" dirty="0">
                <a:latin typeface="Times New Roman"/>
                <a:cs typeface="Times New Roman"/>
              </a:rPr>
              <a:t> are</a:t>
            </a:r>
            <a:r>
              <a:rPr sz="800" spc="-6" dirty="0">
                <a:latin typeface="Times New Roman"/>
                <a:cs typeface="Times New Roman"/>
              </a:rPr>
              <a:t> </a:t>
            </a:r>
            <a:r>
              <a:rPr sz="800" dirty="0">
                <a:latin typeface="Times New Roman"/>
                <a:cs typeface="Times New Roman"/>
              </a:rPr>
              <a:t>working </a:t>
            </a:r>
            <a:r>
              <a:rPr sz="800" spc="3" dirty="0">
                <a:latin typeface="Times New Roman"/>
                <a:cs typeface="Times New Roman"/>
              </a:rPr>
              <a:t> </a:t>
            </a:r>
            <a:r>
              <a:rPr sz="800" spc="-3" dirty="0">
                <a:latin typeface="Times New Roman"/>
                <a:cs typeface="Times New Roman"/>
              </a:rPr>
              <a:t>correctly</a:t>
            </a:r>
            <a:r>
              <a:rPr sz="800" spc="-6" dirty="0">
                <a:latin typeface="Times New Roman"/>
                <a:cs typeface="Times New Roman"/>
              </a:rPr>
              <a:t> </a:t>
            </a:r>
            <a:r>
              <a:rPr sz="800" spc="-3" dirty="0">
                <a:latin typeface="Times New Roman"/>
                <a:cs typeface="Times New Roman"/>
              </a:rPr>
              <a:t>and</a:t>
            </a:r>
            <a:r>
              <a:rPr sz="800" spc="6" dirty="0">
                <a:latin typeface="Times New Roman"/>
                <a:cs typeface="Times New Roman"/>
              </a:rPr>
              <a:t> </a:t>
            </a:r>
            <a:r>
              <a:rPr sz="800" dirty="0">
                <a:latin typeface="Times New Roman"/>
                <a:cs typeface="Times New Roman"/>
              </a:rPr>
              <a:t>if</a:t>
            </a:r>
            <a:r>
              <a:rPr sz="800" spc="3" dirty="0">
                <a:latin typeface="Times New Roman"/>
                <a:cs typeface="Times New Roman"/>
              </a:rPr>
              <a:t> </a:t>
            </a:r>
            <a:r>
              <a:rPr sz="800" dirty="0">
                <a:latin typeface="Times New Roman"/>
                <a:cs typeface="Times New Roman"/>
              </a:rPr>
              <a:t>those</a:t>
            </a:r>
            <a:r>
              <a:rPr sz="800" spc="6" dirty="0">
                <a:latin typeface="Times New Roman"/>
                <a:cs typeface="Times New Roman"/>
              </a:rPr>
              <a:t> </a:t>
            </a:r>
            <a:r>
              <a:rPr sz="800" spc="-3" dirty="0">
                <a:latin typeface="Times New Roman"/>
                <a:cs typeface="Times New Roman"/>
              </a:rPr>
              <a:t>fixes</a:t>
            </a:r>
            <a:r>
              <a:rPr sz="800" spc="3" dirty="0">
                <a:latin typeface="Times New Roman"/>
                <a:cs typeface="Times New Roman"/>
              </a:rPr>
              <a:t> </a:t>
            </a:r>
            <a:r>
              <a:rPr sz="800" dirty="0">
                <a:latin typeface="Times New Roman"/>
                <a:cs typeface="Times New Roman"/>
              </a:rPr>
              <a:t>do</a:t>
            </a:r>
            <a:r>
              <a:rPr sz="800" spc="10" dirty="0">
                <a:latin typeface="Times New Roman"/>
                <a:cs typeface="Times New Roman"/>
              </a:rPr>
              <a:t> </a:t>
            </a:r>
            <a:r>
              <a:rPr sz="800" dirty="0">
                <a:latin typeface="Times New Roman"/>
                <a:cs typeface="Times New Roman"/>
              </a:rPr>
              <a:t>not</a:t>
            </a:r>
            <a:r>
              <a:rPr sz="800" spc="3" dirty="0">
                <a:latin typeface="Times New Roman"/>
                <a:cs typeface="Times New Roman"/>
              </a:rPr>
              <a:t> </a:t>
            </a:r>
            <a:r>
              <a:rPr sz="800" spc="-3" dirty="0">
                <a:latin typeface="Times New Roman"/>
                <a:cs typeface="Times New Roman"/>
              </a:rPr>
              <a:t>induce</a:t>
            </a:r>
            <a:r>
              <a:rPr sz="800" spc="3" dirty="0">
                <a:latin typeface="Times New Roman"/>
                <a:cs typeface="Times New Roman"/>
              </a:rPr>
              <a:t> </a:t>
            </a:r>
            <a:r>
              <a:rPr sz="800" dirty="0">
                <a:latin typeface="Times New Roman"/>
                <a:cs typeface="Times New Roman"/>
              </a:rPr>
              <a:t>more</a:t>
            </a:r>
            <a:r>
              <a:rPr sz="800" spc="-3" dirty="0">
                <a:latin typeface="Times New Roman"/>
                <a:cs typeface="Times New Roman"/>
              </a:rPr>
              <a:t> vulnerabilities.</a:t>
            </a:r>
            <a:r>
              <a:rPr sz="800" spc="10" dirty="0">
                <a:latin typeface="Times New Roman"/>
                <a:cs typeface="Times New Roman"/>
              </a:rPr>
              <a:t> </a:t>
            </a:r>
            <a:r>
              <a:rPr sz="800" spc="-3" dirty="0">
                <a:latin typeface="Times New Roman"/>
                <a:cs typeface="Times New Roman"/>
              </a:rPr>
              <a:t>Figure </a:t>
            </a:r>
            <a:r>
              <a:rPr sz="800" dirty="0">
                <a:latin typeface="Times New Roman"/>
                <a:cs typeface="Times New Roman"/>
              </a:rPr>
              <a:t>10</a:t>
            </a:r>
            <a:r>
              <a:rPr sz="800" spc="6" dirty="0">
                <a:latin typeface="Times New Roman"/>
                <a:cs typeface="Times New Roman"/>
              </a:rPr>
              <a:t> </a:t>
            </a:r>
            <a:r>
              <a:rPr sz="800" dirty="0">
                <a:latin typeface="Times New Roman"/>
                <a:cs typeface="Times New Roman"/>
              </a:rPr>
              <a:t>below</a:t>
            </a:r>
            <a:r>
              <a:rPr sz="800" spc="6" dirty="0">
                <a:latin typeface="Times New Roman"/>
                <a:cs typeface="Times New Roman"/>
              </a:rPr>
              <a:t> </a:t>
            </a:r>
            <a:r>
              <a:rPr sz="800" spc="-3" dirty="0">
                <a:latin typeface="Times New Roman"/>
                <a:cs typeface="Times New Roman"/>
              </a:rPr>
              <a:t>shows </a:t>
            </a:r>
            <a:r>
              <a:rPr sz="800" dirty="0">
                <a:latin typeface="Times New Roman"/>
                <a:cs typeface="Times New Roman"/>
              </a:rPr>
              <a:t> </a:t>
            </a:r>
            <a:r>
              <a:rPr sz="800" spc="-3" dirty="0">
                <a:latin typeface="Times New Roman"/>
                <a:cs typeface="Times New Roman"/>
              </a:rPr>
              <a:t>selection </a:t>
            </a:r>
            <a:r>
              <a:rPr sz="800" dirty="0">
                <a:latin typeface="Times New Roman"/>
                <a:cs typeface="Times New Roman"/>
              </a:rPr>
              <a:t>of</a:t>
            </a:r>
            <a:r>
              <a:rPr sz="800" spc="-3" dirty="0">
                <a:latin typeface="Times New Roman"/>
                <a:cs typeface="Times New Roman"/>
              </a:rPr>
              <a:t> </a:t>
            </a:r>
            <a:r>
              <a:rPr sz="800" dirty="0">
                <a:latin typeface="Times New Roman"/>
                <a:cs typeface="Times New Roman"/>
              </a:rPr>
              <a:t>two </a:t>
            </a:r>
            <a:r>
              <a:rPr sz="800" spc="-3" dirty="0">
                <a:latin typeface="Times New Roman"/>
                <a:cs typeface="Times New Roman"/>
              </a:rPr>
              <a:t>scans</a:t>
            </a:r>
            <a:r>
              <a:rPr sz="800" dirty="0">
                <a:latin typeface="Times New Roman"/>
                <a:cs typeface="Times New Roman"/>
              </a:rPr>
              <a:t> on</a:t>
            </a:r>
            <a:r>
              <a:rPr sz="800" spc="6" dirty="0">
                <a:latin typeface="Times New Roman"/>
                <a:cs typeface="Times New Roman"/>
              </a:rPr>
              <a:t> </a:t>
            </a:r>
            <a:r>
              <a:rPr sz="800" spc="-3" dirty="0">
                <a:latin typeface="Times New Roman"/>
                <a:cs typeface="Times New Roman"/>
              </a:rPr>
              <a:t>same</a:t>
            </a:r>
            <a:r>
              <a:rPr sz="800" dirty="0">
                <a:latin typeface="Times New Roman"/>
                <a:cs typeface="Times New Roman"/>
              </a:rPr>
              <a:t> </a:t>
            </a:r>
            <a:r>
              <a:rPr sz="800" spc="-3" dirty="0">
                <a:latin typeface="Times New Roman"/>
                <a:cs typeface="Times New Roman"/>
              </a:rPr>
              <a:t>target</a:t>
            </a:r>
            <a:r>
              <a:rPr sz="800" spc="6" dirty="0">
                <a:latin typeface="Times New Roman"/>
                <a:cs typeface="Times New Roman"/>
              </a:rPr>
              <a:t> </a:t>
            </a:r>
            <a:r>
              <a:rPr sz="800" spc="-3" dirty="0">
                <a:latin typeface="Times New Roman"/>
                <a:cs typeface="Times New Roman"/>
              </a:rPr>
              <a:t>and</a:t>
            </a:r>
            <a:r>
              <a:rPr sz="800" dirty="0">
                <a:latin typeface="Times New Roman"/>
                <a:cs typeface="Times New Roman"/>
              </a:rPr>
              <a:t> “compare</a:t>
            </a:r>
            <a:r>
              <a:rPr sz="800" spc="-3" dirty="0">
                <a:latin typeface="Times New Roman"/>
                <a:cs typeface="Times New Roman"/>
              </a:rPr>
              <a:t> scans” </a:t>
            </a:r>
            <a:r>
              <a:rPr sz="800" dirty="0">
                <a:latin typeface="Times New Roman"/>
                <a:cs typeface="Times New Roman"/>
              </a:rPr>
              <a:t>button</a:t>
            </a:r>
            <a:r>
              <a:rPr sz="800" spc="6" dirty="0">
                <a:latin typeface="Times New Roman"/>
                <a:cs typeface="Times New Roman"/>
              </a:rPr>
              <a:t> </a:t>
            </a:r>
            <a:r>
              <a:rPr sz="800" spc="-3" dirty="0">
                <a:latin typeface="Times New Roman"/>
                <a:cs typeface="Times New Roman"/>
              </a:rPr>
              <a:t>gets</a:t>
            </a:r>
            <a:r>
              <a:rPr sz="800" dirty="0">
                <a:latin typeface="Times New Roman"/>
                <a:cs typeface="Times New Roman"/>
              </a:rPr>
              <a:t> enabled.</a:t>
            </a:r>
            <a:endParaRPr sz="800">
              <a:latin typeface="Times New Roman"/>
              <a:cs typeface="Times New Roman"/>
            </a:endParaRPr>
          </a:p>
        </p:txBody>
      </p:sp>
      <p:sp>
        <p:nvSpPr>
          <p:cNvPr id="3" name="object 3"/>
          <p:cNvSpPr txBox="1"/>
          <p:nvPr/>
        </p:nvSpPr>
        <p:spPr>
          <a:xfrm>
            <a:off x="4251377" y="3728976"/>
            <a:ext cx="3683528" cy="469889"/>
          </a:xfrm>
          <a:prstGeom prst="rect">
            <a:avLst/>
          </a:prstGeom>
        </p:spPr>
        <p:txBody>
          <a:bodyPr vert="horz" wrap="square" lIns="0" tIns="8145" rIns="0" bIns="0" rtlCol="0" anchor="t">
            <a:spAutoFit/>
          </a:bodyPr>
          <a:lstStyle/>
          <a:p>
            <a:pPr marL="6350" algn="ctr">
              <a:spcBef>
                <a:spcPts val="64"/>
              </a:spcBef>
            </a:pPr>
            <a:r>
              <a:rPr sz="800" i="1" dirty="0">
                <a:latin typeface="Times New Roman"/>
                <a:cs typeface="Times New Roman"/>
              </a:rPr>
              <a:t>Figure 10</a:t>
            </a:r>
            <a:r>
              <a:rPr sz="800" dirty="0">
                <a:latin typeface="Times New Roman"/>
                <a:cs typeface="Times New Roman"/>
              </a:rPr>
              <a:t>. </a:t>
            </a:r>
            <a:r>
              <a:rPr sz="800" spc="-3" dirty="0">
                <a:latin typeface="Times New Roman"/>
                <a:cs typeface="Times New Roman"/>
              </a:rPr>
              <a:t>Screenshot</a:t>
            </a:r>
            <a:r>
              <a:rPr sz="800" dirty="0">
                <a:latin typeface="Times New Roman"/>
                <a:cs typeface="Times New Roman"/>
              </a:rPr>
              <a:t> of</a:t>
            </a:r>
            <a:r>
              <a:rPr sz="800" spc="3" dirty="0">
                <a:latin typeface="Times New Roman"/>
                <a:cs typeface="Times New Roman"/>
              </a:rPr>
              <a:t> </a:t>
            </a:r>
            <a:r>
              <a:rPr sz="800" spc="-3" dirty="0">
                <a:latin typeface="Times New Roman"/>
                <a:cs typeface="Times New Roman"/>
              </a:rPr>
              <a:t>comparing</a:t>
            </a:r>
            <a:r>
              <a:rPr sz="800" spc="-6" dirty="0">
                <a:latin typeface="Times New Roman"/>
                <a:cs typeface="Times New Roman"/>
              </a:rPr>
              <a:t> </a:t>
            </a:r>
            <a:r>
              <a:rPr sz="800" spc="-3" dirty="0">
                <a:latin typeface="Times New Roman"/>
                <a:cs typeface="Times New Roman"/>
              </a:rPr>
              <a:t>scan</a:t>
            </a:r>
            <a:r>
              <a:rPr sz="800" spc="6" dirty="0">
                <a:latin typeface="Times New Roman"/>
                <a:cs typeface="Times New Roman"/>
              </a:rPr>
              <a:t> </a:t>
            </a:r>
            <a:r>
              <a:rPr sz="800" spc="-3" dirty="0">
                <a:latin typeface="Times New Roman"/>
                <a:cs typeface="Times New Roman"/>
              </a:rPr>
              <a:t>results.</a:t>
            </a:r>
            <a:endParaRPr lang="en-US" sz="800">
              <a:latin typeface="Times New Roman"/>
              <a:cs typeface="Times New Roman"/>
            </a:endParaRPr>
          </a:p>
          <a:p>
            <a:pPr>
              <a:lnSpc>
                <a:spcPct val="100000"/>
              </a:lnSpc>
            </a:pPr>
            <a:endParaRPr sz="800">
              <a:latin typeface="Times New Roman"/>
              <a:cs typeface="Times New Roman"/>
            </a:endParaRPr>
          </a:p>
          <a:p>
            <a:pPr>
              <a:spcBef>
                <a:spcPts val="35"/>
              </a:spcBef>
            </a:pPr>
            <a:endParaRPr sz="600">
              <a:latin typeface="Times New Roman"/>
              <a:cs typeface="Times New Roman"/>
            </a:endParaRPr>
          </a:p>
          <a:p>
            <a:pPr marL="7620"/>
            <a:endParaRPr sz="800" spc="-3" dirty="0">
              <a:latin typeface="Times New Roman"/>
              <a:cs typeface="Times New Roman"/>
            </a:endParaRPr>
          </a:p>
        </p:txBody>
      </p:sp>
      <p:pic>
        <p:nvPicPr>
          <p:cNvPr id="4" name="object 4"/>
          <p:cNvPicPr/>
          <p:nvPr/>
        </p:nvPicPr>
        <p:blipFill>
          <a:blip r:embed="rId2" cstate="print"/>
          <a:stretch>
            <a:fillRect/>
          </a:stretch>
        </p:blipFill>
        <p:spPr>
          <a:xfrm>
            <a:off x="4259327" y="1598028"/>
            <a:ext cx="3675790" cy="2085011"/>
          </a:xfrm>
          <a:prstGeom prst="rect">
            <a:avLst/>
          </a:prstGeom>
        </p:spPr>
      </p:pic>
    </p:spTree>
    <p:extLst>
      <p:ext uri="{BB962C8B-B14F-4D97-AF65-F5344CB8AC3E}">
        <p14:creationId xmlns:p14="http://schemas.microsoft.com/office/powerpoint/2010/main" val="3159455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2A786A2-BEDD-4B02-87A7-216445F7BCE8}"/>
              </a:ext>
            </a:extLst>
          </p:cNvPr>
          <p:cNvSpPr>
            <a:spLocks noGrp="1"/>
          </p:cNvSpPr>
          <p:nvPr>
            <p:ph type="title"/>
          </p:nvPr>
        </p:nvSpPr>
        <p:spPr>
          <a:xfrm>
            <a:off x="958506" y="800392"/>
            <a:ext cx="10264697" cy="1212102"/>
          </a:xfrm>
        </p:spPr>
        <p:txBody>
          <a:bodyPr>
            <a:normAutofit/>
          </a:bodyPr>
          <a:lstStyle/>
          <a:p>
            <a:pPr marL="285750" indent="-285750">
              <a:spcBef>
                <a:spcPts val="35"/>
              </a:spcBef>
              <a:buFont typeface="Arial"/>
              <a:buChar char="•"/>
            </a:pPr>
            <a:endParaRPr lang="en-US" sz="4000">
              <a:solidFill>
                <a:srgbClr val="FFFFFF"/>
              </a:solidFill>
              <a:ea typeface="+mj-lt"/>
              <a:cs typeface="+mj-lt"/>
            </a:endParaRPr>
          </a:p>
          <a:p>
            <a:pPr marL="285750" indent="-285750">
              <a:spcBef>
                <a:spcPts val="0"/>
              </a:spcBef>
              <a:buFont typeface="Arial"/>
              <a:buChar char="•"/>
            </a:pPr>
            <a:r>
              <a:rPr lang="en-US" sz="4000" b="1">
                <a:solidFill>
                  <a:srgbClr val="FFFFFF"/>
                </a:solidFill>
                <a:latin typeface="Times New Roman"/>
                <a:cs typeface="Times New Roman"/>
              </a:rPr>
              <a:t>Vulnerabilities</a:t>
            </a:r>
            <a:endParaRPr lang="en-US" sz="4000">
              <a:solidFill>
                <a:srgbClr val="FFFFFF"/>
              </a:solidFill>
            </a:endParaRPr>
          </a:p>
        </p:txBody>
      </p:sp>
      <p:sp>
        <p:nvSpPr>
          <p:cNvPr id="3" name="Content Placeholder 2">
            <a:extLst>
              <a:ext uri="{FF2B5EF4-FFF2-40B4-BE49-F238E27FC236}">
                <a16:creationId xmlns:a16="http://schemas.microsoft.com/office/drawing/2014/main" id="{7656C8AE-3BAA-4923-BBA3-A752564E44F6}"/>
              </a:ext>
            </a:extLst>
          </p:cNvPr>
          <p:cNvSpPr>
            <a:spLocks noGrp="1"/>
          </p:cNvSpPr>
          <p:nvPr>
            <p:ph idx="1"/>
          </p:nvPr>
        </p:nvSpPr>
        <p:spPr>
          <a:xfrm>
            <a:off x="1367624" y="2490436"/>
            <a:ext cx="9708995" cy="3567173"/>
          </a:xfrm>
        </p:spPr>
        <p:txBody>
          <a:bodyPr vert="horz" lIns="91440" tIns="45720" rIns="91440" bIns="45720" rtlCol="0" anchor="ctr">
            <a:normAutofit/>
          </a:bodyPr>
          <a:lstStyle/>
          <a:p>
            <a:pPr>
              <a:spcBef>
                <a:spcPts val="0"/>
              </a:spcBef>
            </a:pPr>
            <a:endParaRPr lang="en-US" sz="1700">
              <a:cs typeface="Calibri" panose="020F0502020204030204"/>
            </a:endParaRPr>
          </a:p>
          <a:p>
            <a:pPr marR="213360">
              <a:spcBef>
                <a:spcPts val="160"/>
              </a:spcBef>
            </a:pPr>
            <a:r>
              <a:rPr lang="en-US" sz="1700">
                <a:latin typeface="Times New Roman"/>
                <a:cs typeface="Times New Roman"/>
              </a:rPr>
              <a:t>Few high priority vulnerabilities detected by Acunetix include Cross Site Scripting (XSS), </a:t>
            </a:r>
            <a:r>
              <a:rPr lang="en-US" sz="1700" b="1">
                <a:cs typeface="Calibri"/>
              </a:rPr>
              <a:t>XSS is inserting malicious code into a victim’s web application so that, when a victim Browses the web application</a:t>
            </a:r>
            <a:r>
              <a:rPr lang="en-US" sz="1700">
                <a:cs typeface="Calibri"/>
              </a:rPr>
              <a:t>, the malicious script code is executed . A hacker injects malicious codes in the dynamic websites and when the code is executed in the web browser, it changes the web pages .</a:t>
            </a:r>
            <a:r>
              <a:rPr lang="en-US" sz="1700">
                <a:latin typeface="Times New Roman"/>
                <a:cs typeface="Times New Roman"/>
              </a:rPr>
              <a:t>.</a:t>
            </a:r>
          </a:p>
          <a:p>
            <a:pPr marR="213360">
              <a:spcBef>
                <a:spcPts val="160"/>
              </a:spcBef>
            </a:pPr>
            <a:r>
              <a:rPr lang="en-US" sz="1700">
                <a:latin typeface="Times New Roman"/>
                <a:cs typeface="Times New Roman"/>
              </a:rPr>
              <a:t>F</a:t>
            </a:r>
            <a:r>
              <a:rPr lang="en-US" sz="1700">
                <a:latin typeface="Calibri"/>
                <a:cs typeface="Calibri"/>
              </a:rPr>
              <a:t>for this reason, Acunetix aims to crawl different versions of each website with different user agents.</a:t>
            </a:r>
            <a:br>
              <a:rPr lang="en-US" sz="1700">
                <a:latin typeface="Calibri"/>
                <a:cs typeface="Calibri"/>
              </a:rPr>
            </a:br>
            <a:r>
              <a:rPr lang="en-US" sz="1700">
                <a:latin typeface="Calibri"/>
                <a:cs typeface="Calibri"/>
              </a:rPr>
              <a:t>SQL injection vulnerability can cause the exposure of all the sensitive data including username, password, and credit card details of a web application database . The SQL attacker tries to insert a part of malicious SQL commands by using special variables and inserting them in to the application. The web application in turn sends these malicious commands to the target database in the server that executes them in a different purpose using legitimate query</a:t>
            </a:r>
            <a:endParaRPr lang="en-US" sz="1700">
              <a:latin typeface="Times New Roman"/>
              <a:cs typeface="Times New Roman"/>
            </a:endParaRPr>
          </a:p>
        </p:txBody>
      </p:sp>
    </p:spTree>
    <p:extLst>
      <p:ext uri="{BB962C8B-B14F-4D97-AF65-F5344CB8AC3E}">
        <p14:creationId xmlns:p14="http://schemas.microsoft.com/office/powerpoint/2010/main" val="8201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02785-5ABE-4ED2-A41E-D3E53D606B2F}"/>
              </a:ext>
            </a:extLst>
          </p:cNvPr>
          <p:cNvSpPr>
            <a:spLocks noGrp="1"/>
          </p:cNvSpPr>
          <p:nvPr>
            <p:ph type="title"/>
          </p:nvPr>
        </p:nvSpPr>
        <p:spPr>
          <a:xfrm>
            <a:off x="466722" y="586855"/>
            <a:ext cx="3201366" cy="3387497"/>
          </a:xfrm>
        </p:spPr>
        <p:txBody>
          <a:bodyPr anchor="b">
            <a:normAutofit/>
          </a:bodyPr>
          <a:lstStyle/>
          <a:p>
            <a:pPr marL="12700" marR="77470" algn="r">
              <a:spcBef>
                <a:spcPts val="100"/>
              </a:spcBef>
            </a:pPr>
            <a:endParaRPr lang="en-US" sz="4000">
              <a:solidFill>
                <a:srgbClr val="FFFFFF"/>
              </a:solidFill>
              <a:ea typeface="+mj-lt"/>
              <a:cs typeface="+mj-lt"/>
            </a:endParaRPr>
          </a:p>
          <a:p>
            <a:pPr marL="12700" marR="77470" algn="r">
              <a:spcBef>
                <a:spcPts val="100"/>
              </a:spcBef>
            </a:pPr>
            <a:r>
              <a:rPr lang="en-US" sz="4000">
                <a:solidFill>
                  <a:srgbClr val="FFFFFF"/>
                </a:solidFill>
                <a:latin typeface="Times New Roman"/>
                <a:cs typeface="Times New Roman"/>
              </a:rPr>
              <a:t> </a:t>
            </a:r>
            <a:r>
              <a:rPr lang="en-US" sz="4000" b="1">
                <a:solidFill>
                  <a:srgbClr val="FFFFFF"/>
                </a:solidFill>
                <a:latin typeface="Times New Roman"/>
                <a:cs typeface="Times New Roman"/>
              </a:rPr>
              <a:t>Technologies</a:t>
            </a:r>
            <a:endParaRPr lang="en-US" sz="4000">
              <a:solidFill>
                <a:srgbClr val="FFFFFF"/>
              </a:solidFill>
            </a:endParaRPr>
          </a:p>
        </p:txBody>
      </p:sp>
      <p:sp>
        <p:nvSpPr>
          <p:cNvPr id="3" name="Content Placeholder 2">
            <a:extLst>
              <a:ext uri="{FF2B5EF4-FFF2-40B4-BE49-F238E27FC236}">
                <a16:creationId xmlns:a16="http://schemas.microsoft.com/office/drawing/2014/main" id="{8976E1CD-821C-47B6-9AD8-6D7A510B7F2B}"/>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cs typeface="Calibri"/>
              </a:rPr>
              <a:t>This technology combines black box scanning techniques and feedback from sensors placed inside the source code to achieve more accuracy. The screenshots below show the SQL injection and PHP vulnerabilities identified by the AcuSensor technology.</a:t>
            </a:r>
            <a:endParaRPr lang="en-US" sz="2000">
              <a:ea typeface="+mn-lt"/>
              <a:cs typeface="+mn-lt"/>
            </a:endParaRPr>
          </a:p>
          <a:p>
            <a:r>
              <a:rPr lang="en-US" sz="2000">
                <a:cs typeface="Calibri"/>
              </a:rPr>
              <a:t>an intermediary service that a scanner can access. Acunetix, combined with AcuMonitor, makes automatic detection of such vulnerabilities easy. AcuMonitor detects Out-of-band SQL Injection , Blind XSS , SMTP Header Injection, Blind Server-side XML/SOAP Injection, Out-of-band Remote Code Execution , Host Header Attack, Server-side Request Forgery , and XML External Entity </a:t>
            </a:r>
            <a:endParaRPr lang="en-US" sz="2000">
              <a:ea typeface="+mn-lt"/>
              <a:cs typeface="+mn-lt"/>
            </a:endParaRPr>
          </a:p>
          <a:p>
            <a:endParaRPr lang="en-US" sz="2000">
              <a:cs typeface="Calibri"/>
            </a:endParaRPr>
          </a:p>
          <a:p>
            <a:pPr marL="0" indent="0">
              <a:buNone/>
            </a:pPr>
            <a:endParaRPr lang="en-US" sz="2000">
              <a:cs typeface="Calibri"/>
            </a:endParaRPr>
          </a:p>
        </p:txBody>
      </p:sp>
    </p:spTree>
    <p:extLst>
      <p:ext uri="{BB962C8B-B14F-4D97-AF65-F5344CB8AC3E}">
        <p14:creationId xmlns:p14="http://schemas.microsoft.com/office/powerpoint/2010/main" val="1654749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855369" y="2596022"/>
            <a:ext cx="2484192" cy="254446"/>
          </a:xfrm>
          <a:prstGeom prst="rect">
            <a:avLst/>
          </a:prstGeom>
        </p:spPr>
        <p:txBody>
          <a:bodyPr vert="horz" wrap="square" lIns="0" tIns="8145" rIns="0" bIns="0" rtlCol="0">
            <a:spAutoFit/>
          </a:bodyPr>
          <a:lstStyle/>
          <a:p>
            <a:pPr marL="8145">
              <a:spcBef>
                <a:spcPts val="64"/>
              </a:spcBef>
            </a:pPr>
            <a:r>
              <a:rPr sz="800" i="1" dirty="0">
                <a:latin typeface="Times New Roman"/>
                <a:cs typeface="Times New Roman"/>
              </a:rPr>
              <a:t>Figure</a:t>
            </a:r>
            <a:r>
              <a:rPr sz="800" i="1" spc="-3" dirty="0">
                <a:latin typeface="Times New Roman"/>
                <a:cs typeface="Times New Roman"/>
              </a:rPr>
              <a:t> </a:t>
            </a:r>
            <a:r>
              <a:rPr sz="800" i="1" dirty="0">
                <a:latin typeface="Times New Roman"/>
                <a:cs typeface="Times New Roman"/>
              </a:rPr>
              <a:t>11.</a:t>
            </a:r>
            <a:r>
              <a:rPr sz="800" i="1" spc="192" dirty="0">
                <a:latin typeface="Times New Roman"/>
                <a:cs typeface="Times New Roman"/>
              </a:rPr>
              <a:t> </a:t>
            </a:r>
            <a:r>
              <a:rPr sz="800" dirty="0">
                <a:latin typeface="Times New Roman"/>
                <a:cs typeface="Times New Roman"/>
              </a:rPr>
              <a:t>SQL</a:t>
            </a:r>
            <a:r>
              <a:rPr sz="800" spc="-10" dirty="0">
                <a:latin typeface="Times New Roman"/>
                <a:cs typeface="Times New Roman"/>
              </a:rPr>
              <a:t> </a:t>
            </a:r>
            <a:r>
              <a:rPr sz="800" spc="-3" dirty="0">
                <a:latin typeface="Times New Roman"/>
                <a:cs typeface="Times New Roman"/>
              </a:rPr>
              <a:t>Injection</a:t>
            </a:r>
            <a:r>
              <a:rPr sz="800" spc="3" dirty="0">
                <a:latin typeface="Times New Roman"/>
                <a:cs typeface="Times New Roman"/>
              </a:rPr>
              <a:t> </a:t>
            </a:r>
            <a:r>
              <a:rPr sz="800" spc="-3" dirty="0">
                <a:latin typeface="Times New Roman"/>
                <a:cs typeface="Times New Roman"/>
              </a:rPr>
              <a:t>Reported</a:t>
            </a:r>
            <a:r>
              <a:rPr sz="800" dirty="0">
                <a:latin typeface="Times New Roman"/>
                <a:cs typeface="Times New Roman"/>
              </a:rPr>
              <a:t> </a:t>
            </a:r>
            <a:r>
              <a:rPr sz="800" spc="6" dirty="0">
                <a:latin typeface="Times New Roman"/>
                <a:cs typeface="Times New Roman"/>
              </a:rPr>
              <a:t>by</a:t>
            </a:r>
            <a:r>
              <a:rPr sz="800" spc="-16" dirty="0">
                <a:latin typeface="Times New Roman"/>
                <a:cs typeface="Times New Roman"/>
              </a:rPr>
              <a:t> </a:t>
            </a:r>
            <a:r>
              <a:rPr sz="800" spc="-3" dirty="0">
                <a:latin typeface="Times New Roman"/>
                <a:cs typeface="Times New Roman"/>
              </a:rPr>
              <a:t>AcuSensor</a:t>
            </a:r>
            <a:r>
              <a:rPr sz="800" dirty="0">
                <a:latin typeface="Times New Roman"/>
                <a:cs typeface="Times New Roman"/>
              </a:rPr>
              <a:t> Technology</a:t>
            </a:r>
            <a:endParaRPr sz="800">
              <a:latin typeface="Times New Roman"/>
              <a:cs typeface="Times New Roman"/>
            </a:endParaRPr>
          </a:p>
        </p:txBody>
      </p:sp>
      <p:sp>
        <p:nvSpPr>
          <p:cNvPr id="3" name="object 3"/>
          <p:cNvSpPr txBox="1"/>
          <p:nvPr/>
        </p:nvSpPr>
        <p:spPr>
          <a:xfrm>
            <a:off x="4251377" y="5054558"/>
            <a:ext cx="3685157" cy="1359492"/>
          </a:xfrm>
          <a:prstGeom prst="rect">
            <a:avLst/>
          </a:prstGeom>
        </p:spPr>
        <p:txBody>
          <a:bodyPr vert="horz" wrap="square" lIns="0" tIns="8145" rIns="0" bIns="0" rtlCol="0">
            <a:spAutoFit/>
          </a:bodyPr>
          <a:lstStyle/>
          <a:p>
            <a:pPr marL="8145" algn="ctr">
              <a:spcBef>
                <a:spcPts val="64"/>
              </a:spcBef>
            </a:pPr>
            <a:r>
              <a:rPr sz="800" i="1" dirty="0">
                <a:latin typeface="Times New Roman"/>
                <a:cs typeface="Times New Roman"/>
              </a:rPr>
              <a:t>Figure</a:t>
            </a:r>
            <a:r>
              <a:rPr sz="800" i="1" spc="-6" dirty="0">
                <a:latin typeface="Times New Roman"/>
                <a:cs typeface="Times New Roman"/>
              </a:rPr>
              <a:t> </a:t>
            </a:r>
            <a:r>
              <a:rPr sz="800" i="1" dirty="0">
                <a:latin typeface="Times New Roman"/>
                <a:cs typeface="Times New Roman"/>
              </a:rPr>
              <a:t>12. </a:t>
            </a:r>
            <a:r>
              <a:rPr sz="800" spc="-3" dirty="0">
                <a:latin typeface="Times New Roman"/>
                <a:cs typeface="Times New Roman"/>
              </a:rPr>
              <a:t>PHP</a:t>
            </a:r>
            <a:r>
              <a:rPr sz="800" dirty="0">
                <a:latin typeface="Times New Roman"/>
                <a:cs typeface="Times New Roman"/>
              </a:rPr>
              <a:t> Code</a:t>
            </a:r>
            <a:r>
              <a:rPr sz="800" spc="3" dirty="0">
                <a:latin typeface="Times New Roman"/>
                <a:cs typeface="Times New Roman"/>
              </a:rPr>
              <a:t> </a:t>
            </a:r>
            <a:r>
              <a:rPr sz="800" spc="-3" dirty="0">
                <a:latin typeface="Times New Roman"/>
                <a:cs typeface="Times New Roman"/>
              </a:rPr>
              <a:t>Injection</a:t>
            </a:r>
            <a:r>
              <a:rPr sz="800" dirty="0">
                <a:latin typeface="Times New Roman"/>
                <a:cs typeface="Times New Roman"/>
              </a:rPr>
              <a:t> </a:t>
            </a:r>
            <a:r>
              <a:rPr sz="800" spc="-3" dirty="0">
                <a:latin typeface="Times New Roman"/>
                <a:cs typeface="Times New Roman"/>
              </a:rPr>
              <a:t>Reported</a:t>
            </a:r>
            <a:r>
              <a:rPr sz="800" dirty="0">
                <a:latin typeface="Times New Roman"/>
                <a:cs typeface="Times New Roman"/>
              </a:rPr>
              <a:t> </a:t>
            </a:r>
            <a:r>
              <a:rPr sz="800" spc="6" dirty="0">
                <a:latin typeface="Times New Roman"/>
                <a:cs typeface="Times New Roman"/>
              </a:rPr>
              <a:t>by</a:t>
            </a:r>
            <a:r>
              <a:rPr sz="800" spc="-16" dirty="0">
                <a:latin typeface="Times New Roman"/>
                <a:cs typeface="Times New Roman"/>
              </a:rPr>
              <a:t> </a:t>
            </a:r>
            <a:r>
              <a:rPr sz="800" spc="-3" dirty="0">
                <a:latin typeface="Times New Roman"/>
                <a:cs typeface="Times New Roman"/>
              </a:rPr>
              <a:t>AcuSensor</a:t>
            </a:r>
            <a:r>
              <a:rPr sz="800" dirty="0">
                <a:latin typeface="Times New Roman"/>
                <a:cs typeface="Times New Roman"/>
              </a:rPr>
              <a:t> Technology</a:t>
            </a:r>
            <a:endParaRPr sz="800">
              <a:latin typeface="Times New Roman"/>
              <a:cs typeface="Times New Roman"/>
            </a:endParaRPr>
          </a:p>
          <a:p>
            <a:pPr>
              <a:lnSpc>
                <a:spcPct val="100000"/>
              </a:lnSpc>
            </a:pPr>
            <a:endParaRPr sz="1200">
              <a:latin typeface="Times New Roman"/>
              <a:cs typeface="Times New Roman"/>
            </a:endParaRPr>
          </a:p>
          <a:p>
            <a:pPr marL="8145" marR="3258">
              <a:lnSpc>
                <a:spcPct val="143700"/>
              </a:lnSpc>
            </a:pPr>
            <a:r>
              <a:rPr sz="800" spc="-3" dirty="0">
                <a:latin typeface="Times New Roman"/>
                <a:cs typeface="Times New Roman"/>
              </a:rPr>
              <a:t>Another</a:t>
            </a:r>
            <a:r>
              <a:rPr sz="800" dirty="0">
                <a:latin typeface="Times New Roman"/>
                <a:cs typeface="Times New Roman"/>
              </a:rPr>
              <a:t> technology</a:t>
            </a:r>
            <a:r>
              <a:rPr sz="800" spc="-13" dirty="0">
                <a:latin typeface="Times New Roman"/>
                <a:cs typeface="Times New Roman"/>
              </a:rPr>
              <a:t> </a:t>
            </a:r>
            <a:r>
              <a:rPr sz="800" spc="-3" dirty="0">
                <a:latin typeface="Times New Roman"/>
                <a:cs typeface="Times New Roman"/>
              </a:rPr>
              <a:t>used</a:t>
            </a:r>
            <a:r>
              <a:rPr sz="800" spc="10" dirty="0">
                <a:latin typeface="Times New Roman"/>
                <a:cs typeface="Times New Roman"/>
              </a:rPr>
              <a:t> </a:t>
            </a:r>
            <a:r>
              <a:rPr sz="800" spc="3" dirty="0">
                <a:latin typeface="Times New Roman"/>
                <a:cs typeface="Times New Roman"/>
              </a:rPr>
              <a:t>by</a:t>
            </a:r>
            <a:r>
              <a:rPr sz="800" spc="-16" dirty="0">
                <a:latin typeface="Times New Roman"/>
                <a:cs typeface="Times New Roman"/>
              </a:rPr>
              <a:t> </a:t>
            </a:r>
            <a:r>
              <a:rPr sz="800" spc="-3" dirty="0">
                <a:latin typeface="Times New Roman"/>
                <a:cs typeface="Times New Roman"/>
              </a:rPr>
              <a:t>Acunetix</a:t>
            </a:r>
            <a:r>
              <a:rPr sz="800" spc="10" dirty="0">
                <a:latin typeface="Times New Roman"/>
                <a:cs typeface="Times New Roman"/>
              </a:rPr>
              <a:t> </a:t>
            </a:r>
            <a:r>
              <a:rPr sz="800" spc="-3" dirty="0">
                <a:latin typeface="Times New Roman"/>
                <a:cs typeface="Times New Roman"/>
              </a:rPr>
              <a:t>is</a:t>
            </a:r>
            <a:r>
              <a:rPr sz="800" spc="3" dirty="0">
                <a:latin typeface="Times New Roman"/>
                <a:cs typeface="Times New Roman"/>
              </a:rPr>
              <a:t> </a:t>
            </a:r>
            <a:r>
              <a:rPr sz="800" spc="-3" dirty="0">
                <a:latin typeface="Times New Roman"/>
                <a:cs typeface="Times New Roman"/>
              </a:rPr>
              <a:t>AcuMonitor</a:t>
            </a:r>
            <a:r>
              <a:rPr sz="800" dirty="0">
                <a:latin typeface="Times New Roman"/>
                <a:cs typeface="Times New Roman"/>
              </a:rPr>
              <a:t> </a:t>
            </a:r>
            <a:r>
              <a:rPr sz="800" spc="-3" dirty="0">
                <a:latin typeface="Times New Roman"/>
                <a:cs typeface="Times New Roman"/>
              </a:rPr>
              <a:t>Technology.</a:t>
            </a:r>
            <a:r>
              <a:rPr sz="800" spc="13" dirty="0">
                <a:latin typeface="Times New Roman"/>
                <a:cs typeface="Times New Roman"/>
              </a:rPr>
              <a:t> </a:t>
            </a:r>
            <a:r>
              <a:rPr sz="800" dirty="0">
                <a:latin typeface="Times New Roman"/>
                <a:cs typeface="Times New Roman"/>
              </a:rPr>
              <a:t>While testing</a:t>
            </a:r>
            <a:r>
              <a:rPr sz="800" spc="-6" dirty="0">
                <a:latin typeface="Times New Roman"/>
                <a:cs typeface="Times New Roman"/>
              </a:rPr>
              <a:t> </a:t>
            </a:r>
            <a:r>
              <a:rPr sz="800" spc="-3" dirty="0">
                <a:latin typeface="Times New Roman"/>
                <a:cs typeface="Times New Roman"/>
              </a:rPr>
              <a:t>web </a:t>
            </a:r>
            <a:r>
              <a:rPr sz="800" dirty="0">
                <a:latin typeface="Times New Roman"/>
                <a:cs typeface="Times New Roman"/>
              </a:rPr>
              <a:t> </a:t>
            </a:r>
            <a:r>
              <a:rPr sz="800" spc="-3" dirty="0">
                <a:latin typeface="Times New Roman"/>
                <a:cs typeface="Times New Roman"/>
              </a:rPr>
              <a:t>applications,</a:t>
            </a:r>
            <a:r>
              <a:rPr sz="800" spc="3" dirty="0">
                <a:latin typeface="Times New Roman"/>
                <a:cs typeface="Times New Roman"/>
              </a:rPr>
              <a:t> </a:t>
            </a:r>
            <a:r>
              <a:rPr sz="800" dirty="0">
                <a:latin typeface="Times New Roman"/>
                <a:cs typeface="Times New Roman"/>
              </a:rPr>
              <a:t>normally</a:t>
            </a:r>
            <a:r>
              <a:rPr sz="800" spc="-10" dirty="0">
                <a:latin typeface="Times New Roman"/>
                <a:cs typeface="Times New Roman"/>
              </a:rPr>
              <a:t> </a:t>
            </a:r>
            <a:r>
              <a:rPr sz="800" dirty="0">
                <a:latin typeface="Times New Roman"/>
                <a:cs typeface="Times New Roman"/>
              </a:rPr>
              <a:t>the </a:t>
            </a:r>
            <a:r>
              <a:rPr sz="800" spc="-3" dirty="0">
                <a:latin typeface="Times New Roman"/>
                <a:cs typeface="Times New Roman"/>
              </a:rPr>
              <a:t>scanner</a:t>
            </a:r>
            <a:r>
              <a:rPr sz="800" spc="6" dirty="0">
                <a:latin typeface="Times New Roman"/>
                <a:cs typeface="Times New Roman"/>
              </a:rPr>
              <a:t> </a:t>
            </a:r>
            <a:r>
              <a:rPr sz="800" spc="-3" dirty="0">
                <a:latin typeface="Times New Roman"/>
                <a:cs typeface="Times New Roman"/>
              </a:rPr>
              <a:t>sends</a:t>
            </a:r>
            <a:r>
              <a:rPr sz="800" spc="6" dirty="0">
                <a:latin typeface="Times New Roman"/>
                <a:cs typeface="Times New Roman"/>
              </a:rPr>
              <a:t> </a:t>
            </a:r>
            <a:r>
              <a:rPr sz="800" dirty="0">
                <a:latin typeface="Times New Roman"/>
                <a:cs typeface="Times New Roman"/>
              </a:rPr>
              <a:t>a</a:t>
            </a:r>
            <a:r>
              <a:rPr sz="800" spc="10" dirty="0">
                <a:latin typeface="Times New Roman"/>
                <a:cs typeface="Times New Roman"/>
              </a:rPr>
              <a:t> </a:t>
            </a:r>
            <a:r>
              <a:rPr sz="800" spc="-3" dirty="0">
                <a:latin typeface="Times New Roman"/>
                <a:cs typeface="Times New Roman"/>
              </a:rPr>
              <a:t>request</a:t>
            </a:r>
            <a:r>
              <a:rPr sz="800" spc="13" dirty="0">
                <a:latin typeface="Times New Roman"/>
                <a:cs typeface="Times New Roman"/>
              </a:rPr>
              <a:t> </a:t>
            </a:r>
            <a:r>
              <a:rPr sz="800" dirty="0">
                <a:latin typeface="Times New Roman"/>
                <a:cs typeface="Times New Roman"/>
              </a:rPr>
              <a:t>to</a:t>
            </a:r>
            <a:r>
              <a:rPr sz="800" spc="6" dirty="0">
                <a:latin typeface="Times New Roman"/>
                <a:cs typeface="Times New Roman"/>
              </a:rPr>
              <a:t> </a:t>
            </a:r>
            <a:r>
              <a:rPr sz="800" dirty="0">
                <a:latin typeface="Times New Roman"/>
                <a:cs typeface="Times New Roman"/>
              </a:rPr>
              <a:t>a</a:t>
            </a:r>
            <a:r>
              <a:rPr sz="800" spc="6" dirty="0">
                <a:latin typeface="Times New Roman"/>
                <a:cs typeface="Times New Roman"/>
              </a:rPr>
              <a:t> </a:t>
            </a:r>
            <a:r>
              <a:rPr sz="800" spc="-3" dirty="0">
                <a:latin typeface="Times New Roman"/>
                <a:cs typeface="Times New Roman"/>
              </a:rPr>
              <a:t>target,</a:t>
            </a:r>
            <a:r>
              <a:rPr sz="800" spc="6" dirty="0">
                <a:latin typeface="Times New Roman"/>
                <a:cs typeface="Times New Roman"/>
              </a:rPr>
              <a:t> </a:t>
            </a:r>
            <a:r>
              <a:rPr sz="800" spc="-3" dirty="0">
                <a:latin typeface="Times New Roman"/>
                <a:cs typeface="Times New Roman"/>
              </a:rPr>
              <a:t>receives</a:t>
            </a:r>
            <a:r>
              <a:rPr sz="800" spc="6" dirty="0">
                <a:latin typeface="Times New Roman"/>
                <a:cs typeface="Times New Roman"/>
              </a:rPr>
              <a:t> </a:t>
            </a:r>
            <a:r>
              <a:rPr sz="800" dirty="0">
                <a:latin typeface="Times New Roman"/>
                <a:cs typeface="Times New Roman"/>
              </a:rPr>
              <a:t>a</a:t>
            </a:r>
            <a:r>
              <a:rPr sz="800" spc="3" dirty="0">
                <a:latin typeface="Times New Roman"/>
                <a:cs typeface="Times New Roman"/>
              </a:rPr>
              <a:t> </a:t>
            </a:r>
            <a:r>
              <a:rPr sz="800" spc="-3" dirty="0">
                <a:latin typeface="Times New Roman"/>
                <a:cs typeface="Times New Roman"/>
              </a:rPr>
              <a:t>response,</a:t>
            </a:r>
            <a:r>
              <a:rPr sz="800" spc="6" dirty="0">
                <a:latin typeface="Times New Roman"/>
                <a:cs typeface="Times New Roman"/>
              </a:rPr>
              <a:t> </a:t>
            </a:r>
            <a:r>
              <a:rPr sz="800" spc="-3" dirty="0">
                <a:latin typeface="Times New Roman"/>
                <a:cs typeface="Times New Roman"/>
              </a:rPr>
              <a:t>analyses </a:t>
            </a:r>
            <a:r>
              <a:rPr sz="800" dirty="0">
                <a:latin typeface="Times New Roman"/>
                <a:cs typeface="Times New Roman"/>
              </a:rPr>
              <a:t> that </a:t>
            </a:r>
            <a:r>
              <a:rPr sz="800" spc="-3" dirty="0">
                <a:latin typeface="Times New Roman"/>
                <a:cs typeface="Times New Roman"/>
              </a:rPr>
              <a:t>response,</a:t>
            </a:r>
            <a:r>
              <a:rPr sz="800" spc="3" dirty="0">
                <a:latin typeface="Times New Roman"/>
                <a:cs typeface="Times New Roman"/>
              </a:rPr>
              <a:t> </a:t>
            </a:r>
            <a:r>
              <a:rPr sz="800" spc="-3" dirty="0">
                <a:latin typeface="Times New Roman"/>
                <a:cs typeface="Times New Roman"/>
              </a:rPr>
              <a:t>and</a:t>
            </a:r>
            <a:r>
              <a:rPr sz="800" spc="10" dirty="0">
                <a:latin typeface="Times New Roman"/>
                <a:cs typeface="Times New Roman"/>
              </a:rPr>
              <a:t> </a:t>
            </a:r>
            <a:r>
              <a:rPr sz="800" spc="-3" dirty="0">
                <a:latin typeface="Times New Roman"/>
                <a:cs typeface="Times New Roman"/>
              </a:rPr>
              <a:t>raises</a:t>
            </a:r>
            <a:r>
              <a:rPr sz="800" spc="6" dirty="0">
                <a:latin typeface="Times New Roman"/>
                <a:cs typeface="Times New Roman"/>
              </a:rPr>
              <a:t> </a:t>
            </a:r>
            <a:r>
              <a:rPr sz="800" spc="-3" dirty="0">
                <a:latin typeface="Times New Roman"/>
                <a:cs typeface="Times New Roman"/>
              </a:rPr>
              <a:t>an</a:t>
            </a:r>
            <a:r>
              <a:rPr sz="800" spc="6" dirty="0">
                <a:latin typeface="Times New Roman"/>
                <a:cs typeface="Times New Roman"/>
              </a:rPr>
              <a:t> </a:t>
            </a:r>
            <a:r>
              <a:rPr sz="800" spc="-3" dirty="0">
                <a:latin typeface="Times New Roman"/>
                <a:cs typeface="Times New Roman"/>
              </a:rPr>
              <a:t>alert</a:t>
            </a:r>
            <a:r>
              <a:rPr sz="800" spc="3" dirty="0">
                <a:latin typeface="Times New Roman"/>
                <a:cs typeface="Times New Roman"/>
              </a:rPr>
              <a:t> </a:t>
            </a:r>
            <a:r>
              <a:rPr sz="800" dirty="0">
                <a:latin typeface="Times New Roman"/>
                <a:cs typeface="Times New Roman"/>
              </a:rPr>
              <a:t>based</a:t>
            </a:r>
            <a:r>
              <a:rPr sz="800" spc="3" dirty="0">
                <a:latin typeface="Times New Roman"/>
                <a:cs typeface="Times New Roman"/>
              </a:rPr>
              <a:t> </a:t>
            </a:r>
            <a:r>
              <a:rPr sz="800" dirty="0">
                <a:latin typeface="Times New Roman"/>
                <a:cs typeface="Times New Roman"/>
              </a:rPr>
              <a:t>on the</a:t>
            </a:r>
            <a:r>
              <a:rPr sz="800" spc="3" dirty="0">
                <a:latin typeface="Times New Roman"/>
                <a:cs typeface="Times New Roman"/>
              </a:rPr>
              <a:t> </a:t>
            </a:r>
            <a:r>
              <a:rPr sz="800" spc="-3" dirty="0">
                <a:latin typeface="Times New Roman"/>
                <a:cs typeface="Times New Roman"/>
              </a:rPr>
              <a:t>analysis.</a:t>
            </a:r>
            <a:r>
              <a:rPr sz="800" spc="10" dirty="0">
                <a:latin typeface="Times New Roman"/>
                <a:cs typeface="Times New Roman"/>
              </a:rPr>
              <a:t> </a:t>
            </a:r>
            <a:r>
              <a:rPr sz="800" dirty="0">
                <a:latin typeface="Times New Roman"/>
                <a:cs typeface="Times New Roman"/>
              </a:rPr>
              <a:t>Some </a:t>
            </a:r>
            <a:r>
              <a:rPr sz="800" spc="-3" dirty="0">
                <a:latin typeface="Times New Roman"/>
                <a:cs typeface="Times New Roman"/>
              </a:rPr>
              <a:t>vulnerabilities</a:t>
            </a:r>
            <a:r>
              <a:rPr sz="800" spc="10" dirty="0">
                <a:latin typeface="Times New Roman"/>
                <a:cs typeface="Times New Roman"/>
              </a:rPr>
              <a:t> </a:t>
            </a:r>
            <a:r>
              <a:rPr sz="800" dirty="0">
                <a:latin typeface="Times New Roman"/>
                <a:cs typeface="Times New Roman"/>
              </a:rPr>
              <a:t>do</a:t>
            </a:r>
            <a:r>
              <a:rPr sz="800" spc="3" dirty="0">
                <a:latin typeface="Times New Roman"/>
                <a:cs typeface="Times New Roman"/>
              </a:rPr>
              <a:t> </a:t>
            </a:r>
            <a:r>
              <a:rPr sz="800" dirty="0">
                <a:latin typeface="Times New Roman"/>
                <a:cs typeface="Times New Roman"/>
              </a:rPr>
              <a:t>not</a:t>
            </a:r>
            <a:r>
              <a:rPr sz="800" spc="3" dirty="0">
                <a:latin typeface="Times New Roman"/>
                <a:cs typeface="Times New Roman"/>
              </a:rPr>
              <a:t> </a:t>
            </a:r>
            <a:r>
              <a:rPr sz="800" spc="-3" dirty="0">
                <a:latin typeface="Times New Roman"/>
                <a:cs typeface="Times New Roman"/>
              </a:rPr>
              <a:t>give </a:t>
            </a:r>
            <a:r>
              <a:rPr sz="800" dirty="0">
                <a:latin typeface="Times New Roman"/>
                <a:cs typeface="Times New Roman"/>
              </a:rPr>
              <a:t>a </a:t>
            </a:r>
            <a:r>
              <a:rPr sz="800" spc="3" dirty="0">
                <a:latin typeface="Times New Roman"/>
                <a:cs typeface="Times New Roman"/>
              </a:rPr>
              <a:t> </a:t>
            </a:r>
            <a:r>
              <a:rPr sz="800" spc="-3" dirty="0">
                <a:latin typeface="Times New Roman"/>
                <a:cs typeface="Times New Roman"/>
              </a:rPr>
              <a:t>response</a:t>
            </a:r>
            <a:r>
              <a:rPr sz="800" dirty="0">
                <a:latin typeface="Times New Roman"/>
                <a:cs typeface="Times New Roman"/>
              </a:rPr>
              <a:t> to</a:t>
            </a:r>
            <a:r>
              <a:rPr sz="800" spc="3" dirty="0">
                <a:latin typeface="Times New Roman"/>
                <a:cs typeface="Times New Roman"/>
              </a:rPr>
              <a:t> </a:t>
            </a:r>
            <a:r>
              <a:rPr sz="800" dirty="0">
                <a:latin typeface="Times New Roman"/>
                <a:cs typeface="Times New Roman"/>
              </a:rPr>
              <a:t>a scanner</a:t>
            </a:r>
            <a:r>
              <a:rPr sz="800" spc="3" dirty="0">
                <a:latin typeface="Times New Roman"/>
                <a:cs typeface="Times New Roman"/>
              </a:rPr>
              <a:t> </a:t>
            </a:r>
            <a:r>
              <a:rPr sz="800" dirty="0">
                <a:latin typeface="Times New Roman"/>
                <a:cs typeface="Times New Roman"/>
              </a:rPr>
              <a:t>during</a:t>
            </a:r>
            <a:r>
              <a:rPr sz="800" spc="-3" dirty="0">
                <a:latin typeface="Times New Roman"/>
                <a:cs typeface="Times New Roman"/>
              </a:rPr>
              <a:t> </a:t>
            </a:r>
            <a:r>
              <a:rPr sz="800" dirty="0">
                <a:latin typeface="Times New Roman"/>
                <a:cs typeface="Times New Roman"/>
              </a:rPr>
              <a:t>testing</a:t>
            </a:r>
            <a:r>
              <a:rPr sz="800" spc="10" dirty="0">
                <a:latin typeface="Times New Roman"/>
                <a:cs typeface="Times New Roman"/>
              </a:rPr>
              <a:t> </a:t>
            </a:r>
            <a:r>
              <a:rPr sz="800" spc="-3" dirty="0">
                <a:latin typeface="Times New Roman"/>
                <a:cs typeface="Times New Roman"/>
              </a:rPr>
              <a:t>(Out-of-band</a:t>
            </a:r>
            <a:r>
              <a:rPr sz="800" spc="10" dirty="0">
                <a:latin typeface="Times New Roman"/>
                <a:cs typeface="Times New Roman"/>
              </a:rPr>
              <a:t> </a:t>
            </a:r>
            <a:r>
              <a:rPr sz="800" dirty="0">
                <a:latin typeface="Times New Roman"/>
                <a:cs typeface="Times New Roman"/>
              </a:rPr>
              <a:t>vulnerability</a:t>
            </a:r>
            <a:r>
              <a:rPr sz="800" spc="-16" dirty="0">
                <a:latin typeface="Times New Roman"/>
                <a:cs typeface="Times New Roman"/>
              </a:rPr>
              <a:t> </a:t>
            </a:r>
            <a:r>
              <a:rPr sz="800" spc="-3" dirty="0">
                <a:latin typeface="Times New Roman"/>
                <a:cs typeface="Times New Roman"/>
              </a:rPr>
              <a:t>testing),</a:t>
            </a:r>
            <a:r>
              <a:rPr sz="800" spc="3" dirty="0">
                <a:latin typeface="Times New Roman"/>
                <a:cs typeface="Times New Roman"/>
              </a:rPr>
              <a:t> </a:t>
            </a:r>
            <a:r>
              <a:rPr sz="800" dirty="0">
                <a:latin typeface="Times New Roman"/>
                <a:cs typeface="Times New Roman"/>
              </a:rPr>
              <a:t>and</a:t>
            </a:r>
            <a:r>
              <a:rPr sz="800" spc="3" dirty="0">
                <a:latin typeface="Times New Roman"/>
                <a:cs typeface="Times New Roman"/>
              </a:rPr>
              <a:t> </a:t>
            </a:r>
            <a:r>
              <a:rPr sz="800" spc="-3" dirty="0">
                <a:latin typeface="Times New Roman"/>
                <a:cs typeface="Times New Roman"/>
              </a:rPr>
              <a:t>therefore,</a:t>
            </a:r>
            <a:r>
              <a:rPr sz="800" spc="3" dirty="0">
                <a:latin typeface="Times New Roman"/>
                <a:cs typeface="Times New Roman"/>
              </a:rPr>
              <a:t> </a:t>
            </a:r>
            <a:r>
              <a:rPr sz="800" dirty="0">
                <a:latin typeface="Times New Roman"/>
                <a:cs typeface="Times New Roman"/>
              </a:rPr>
              <a:t>are</a:t>
            </a:r>
            <a:r>
              <a:rPr sz="800" spc="-3" dirty="0">
                <a:latin typeface="Times New Roman"/>
                <a:cs typeface="Times New Roman"/>
              </a:rPr>
              <a:t> </a:t>
            </a:r>
            <a:r>
              <a:rPr sz="800" dirty="0">
                <a:latin typeface="Times New Roman"/>
                <a:cs typeface="Times New Roman"/>
              </a:rPr>
              <a:t>not </a:t>
            </a:r>
            <a:r>
              <a:rPr sz="800" spc="-183" dirty="0">
                <a:latin typeface="Times New Roman"/>
                <a:cs typeface="Times New Roman"/>
              </a:rPr>
              <a:t> </a:t>
            </a:r>
            <a:r>
              <a:rPr sz="800" spc="-3" dirty="0">
                <a:latin typeface="Times New Roman"/>
                <a:cs typeface="Times New Roman"/>
              </a:rPr>
              <a:t>detectable</a:t>
            </a:r>
            <a:r>
              <a:rPr sz="800" spc="3" dirty="0">
                <a:latin typeface="Times New Roman"/>
                <a:cs typeface="Times New Roman"/>
              </a:rPr>
              <a:t> </a:t>
            </a:r>
            <a:r>
              <a:rPr sz="800" dirty="0">
                <a:latin typeface="Times New Roman"/>
                <a:cs typeface="Times New Roman"/>
              </a:rPr>
              <a:t>using the</a:t>
            </a:r>
            <a:r>
              <a:rPr sz="800" spc="13" dirty="0">
                <a:latin typeface="Times New Roman"/>
                <a:cs typeface="Times New Roman"/>
              </a:rPr>
              <a:t> </a:t>
            </a:r>
            <a:r>
              <a:rPr sz="800" spc="-3" dirty="0">
                <a:latin typeface="Times New Roman"/>
                <a:cs typeface="Times New Roman"/>
              </a:rPr>
              <a:t>“request/response”</a:t>
            </a:r>
            <a:r>
              <a:rPr sz="800" spc="10" dirty="0">
                <a:latin typeface="Times New Roman"/>
                <a:cs typeface="Times New Roman"/>
              </a:rPr>
              <a:t> </a:t>
            </a:r>
            <a:r>
              <a:rPr sz="800" dirty="0">
                <a:latin typeface="Times New Roman"/>
                <a:cs typeface="Times New Roman"/>
              </a:rPr>
              <a:t>testing model.</a:t>
            </a:r>
            <a:r>
              <a:rPr sz="800" spc="10" dirty="0">
                <a:latin typeface="Times New Roman"/>
                <a:cs typeface="Times New Roman"/>
              </a:rPr>
              <a:t> </a:t>
            </a:r>
            <a:r>
              <a:rPr sz="800" spc="-3" dirty="0">
                <a:latin typeface="Times New Roman"/>
                <a:cs typeface="Times New Roman"/>
              </a:rPr>
              <a:t>Detecting</a:t>
            </a:r>
            <a:r>
              <a:rPr sz="800" dirty="0">
                <a:latin typeface="Times New Roman"/>
                <a:cs typeface="Times New Roman"/>
              </a:rPr>
              <a:t> these</a:t>
            </a:r>
            <a:r>
              <a:rPr sz="800" spc="3" dirty="0">
                <a:latin typeface="Times New Roman"/>
                <a:cs typeface="Times New Roman"/>
              </a:rPr>
              <a:t> </a:t>
            </a:r>
            <a:r>
              <a:rPr sz="800" spc="-3" dirty="0">
                <a:latin typeface="Times New Roman"/>
                <a:cs typeface="Times New Roman"/>
              </a:rPr>
              <a:t>vulnerabilities</a:t>
            </a:r>
            <a:r>
              <a:rPr sz="800" spc="6" dirty="0">
                <a:latin typeface="Times New Roman"/>
                <a:cs typeface="Times New Roman"/>
              </a:rPr>
              <a:t> </a:t>
            </a:r>
            <a:r>
              <a:rPr sz="800" spc="-3" dirty="0">
                <a:latin typeface="Times New Roman"/>
                <a:cs typeface="Times New Roman"/>
              </a:rPr>
              <a:t>requires</a:t>
            </a:r>
            <a:endParaRPr sz="800">
              <a:latin typeface="Times New Roman"/>
              <a:cs typeface="Times New Roman"/>
            </a:endParaRPr>
          </a:p>
        </p:txBody>
      </p:sp>
      <p:pic>
        <p:nvPicPr>
          <p:cNvPr id="4" name="object 4"/>
          <p:cNvPicPr/>
          <p:nvPr/>
        </p:nvPicPr>
        <p:blipFill>
          <a:blip r:embed="rId2" cstate="print"/>
          <a:stretch>
            <a:fillRect/>
          </a:stretch>
        </p:blipFill>
        <p:spPr>
          <a:xfrm>
            <a:off x="4259327" y="586432"/>
            <a:ext cx="3622441" cy="1968213"/>
          </a:xfrm>
          <a:prstGeom prst="rect">
            <a:avLst/>
          </a:prstGeom>
        </p:spPr>
      </p:pic>
      <p:pic>
        <p:nvPicPr>
          <p:cNvPr id="5" name="object 5"/>
          <p:cNvPicPr/>
          <p:nvPr/>
        </p:nvPicPr>
        <p:blipFill>
          <a:blip r:embed="rId3" cstate="print"/>
          <a:stretch>
            <a:fillRect/>
          </a:stretch>
        </p:blipFill>
        <p:spPr>
          <a:xfrm>
            <a:off x="4259327" y="2948044"/>
            <a:ext cx="3329225" cy="2058622"/>
          </a:xfrm>
          <a:prstGeom prst="rect">
            <a:avLst/>
          </a:prstGeom>
        </p:spPr>
      </p:pic>
    </p:spTree>
    <p:extLst>
      <p:ext uri="{BB962C8B-B14F-4D97-AF65-F5344CB8AC3E}">
        <p14:creationId xmlns:p14="http://schemas.microsoft.com/office/powerpoint/2010/main" val="1260702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FD16A1-F63B-4AFB-B10B-52D3FF183ADC}"/>
              </a:ext>
            </a:extLst>
          </p:cNvPr>
          <p:cNvSpPr>
            <a:spLocks noGrp="1"/>
          </p:cNvSpPr>
          <p:nvPr>
            <p:ph type="title"/>
          </p:nvPr>
        </p:nvSpPr>
        <p:spPr>
          <a:xfrm>
            <a:off x="656823" y="962166"/>
            <a:ext cx="3103808" cy="4421876"/>
          </a:xfrm>
        </p:spPr>
        <p:txBody>
          <a:bodyPr anchor="t">
            <a:normAutofit/>
          </a:bodyPr>
          <a:lstStyle/>
          <a:p>
            <a:pPr marL="12700" marR="102235" algn="r">
              <a:spcBef>
                <a:spcPts val="95"/>
              </a:spcBef>
            </a:pPr>
            <a:r>
              <a:rPr lang="en-US" sz="4000" b="1">
                <a:latin typeface="Times New Roman"/>
                <a:cs typeface="Times New Roman"/>
              </a:rPr>
              <a:t>Discussion</a:t>
            </a:r>
            <a:endParaRPr lang="en-US" sz="4000">
              <a:cs typeface="Calibri Light"/>
            </a:endParaRPr>
          </a:p>
        </p:txBody>
      </p:sp>
      <p:sp>
        <p:nvSpPr>
          <p:cNvPr id="3" name="Content Placeholder 2">
            <a:extLst>
              <a:ext uri="{FF2B5EF4-FFF2-40B4-BE49-F238E27FC236}">
                <a16:creationId xmlns:a16="http://schemas.microsoft.com/office/drawing/2014/main" id="{700D5013-0F85-4759-883F-D1012C0A03C2}"/>
              </a:ext>
            </a:extLst>
          </p:cNvPr>
          <p:cNvSpPr>
            <a:spLocks noGrp="1"/>
          </p:cNvSpPr>
          <p:nvPr>
            <p:ph idx="1"/>
          </p:nvPr>
        </p:nvSpPr>
        <p:spPr>
          <a:xfrm>
            <a:off x="4088929" y="962167"/>
            <a:ext cx="6858113" cy="4743174"/>
          </a:xfrm>
        </p:spPr>
        <p:txBody>
          <a:bodyPr vert="horz" lIns="91440" tIns="45720" rIns="91440" bIns="45720" rtlCol="0" anchor="t">
            <a:normAutofit/>
          </a:bodyPr>
          <a:lstStyle/>
          <a:p>
            <a:pPr>
              <a:spcBef>
                <a:spcPts val="635"/>
              </a:spcBef>
            </a:pPr>
            <a:endParaRPr lang="en-US" sz="1400">
              <a:cs typeface="Calibri" panose="020F0502020204030204"/>
            </a:endParaRPr>
          </a:p>
          <a:p>
            <a:pPr>
              <a:spcBef>
                <a:spcPts val="625"/>
              </a:spcBef>
            </a:pPr>
            <a:r>
              <a:rPr lang="en-US" sz="1400" b="1">
                <a:cs typeface="Calibri"/>
              </a:rPr>
              <a:t>Acunetix allows multiple scans simultaneously, but this may require more time for </a:t>
            </a:r>
            <a:br>
              <a:rPr lang="en-US" sz="1400" b="1">
                <a:cs typeface="Calibri"/>
              </a:rPr>
            </a:br>
            <a:br>
              <a:rPr lang="en-US" sz="1400" b="1">
                <a:cs typeface="Calibri"/>
              </a:rPr>
            </a:br>
            <a:r>
              <a:rPr lang="en-US" sz="1400" b="1">
                <a:cs typeface="Calibri"/>
              </a:rPr>
              <a:t>Completing the entire scanning process</a:t>
            </a:r>
            <a:r>
              <a:rPr lang="en-US" sz="1400">
                <a:cs typeface="Calibri"/>
              </a:rPr>
              <a:t>. This is an advantage as this is much quicker compared to full scan and may help the developers to concentrate on a particular vulnerability and fix it. Even though Acunetix reduces the false positives, scanning results may still contain false positives. Developers need to double check the scanning result and confirm that results are not false positives, which can be more time consuming.</a:t>
            </a:r>
            <a:br>
              <a:rPr lang="en-US" sz="1400">
                <a:cs typeface="Calibri"/>
              </a:rPr>
            </a:br>
            <a:br>
              <a:rPr lang="en-US" sz="1400">
                <a:cs typeface="Calibri"/>
              </a:rPr>
            </a:br>
            <a:r>
              <a:rPr lang="en-US" sz="1400">
                <a:cs typeface="Calibri"/>
              </a:rPr>
              <a:t>If Acunetix provides a feature to mark the false positives manually and restrict those from further scanning results, scanning results could have been better with less false positives. Web Vulnerability Scanners insert garbage values in the database while scanning . WVS does automated scanning and performs several operations on a database to identify SQL injection and other threats related to the database. An automated vulnerability scanner sends thousands of web requests to the web server.</a:t>
            </a:r>
          </a:p>
          <a:p>
            <a:pPr>
              <a:spcBef>
                <a:spcPts val="625"/>
              </a:spcBef>
            </a:pPr>
            <a:r>
              <a:rPr lang="en-US" sz="1400">
                <a:cs typeface="Calibri"/>
              </a:rPr>
              <a:t>Environment, instead of production environment, can help prevent denial of service problems in the release environment . Denial of service in a production environment can be reduced.</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924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8E646A7-D148-4320-A501-0291AA75A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10820400" cy="1371601"/>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4419-C6B1-4516-A0D9-FCCA64B2C11F}"/>
              </a:ext>
            </a:extLst>
          </p:cNvPr>
          <p:cNvSpPr>
            <a:spLocks noGrp="1"/>
          </p:cNvSpPr>
          <p:nvPr>
            <p:ph type="title"/>
          </p:nvPr>
        </p:nvSpPr>
        <p:spPr>
          <a:xfrm>
            <a:off x="1395045" y="947223"/>
            <a:ext cx="9394874" cy="928467"/>
          </a:xfrm>
        </p:spPr>
        <p:txBody>
          <a:bodyPr anchor="ctr">
            <a:normAutofit/>
          </a:bodyPr>
          <a:lstStyle/>
          <a:p>
            <a:pPr algn="ctr"/>
            <a:r>
              <a:rPr lang="en-US" dirty="0" err="1"/>
              <a:t>Sachin</a:t>
            </a:r>
            <a:r>
              <a:rPr lang="en-US" dirty="0"/>
              <a:t> Kumar </a:t>
            </a:r>
            <a:r>
              <a:rPr lang="en-US" dirty="0" err="1"/>
              <a:t>giri</a:t>
            </a:r>
          </a:p>
        </p:txBody>
      </p:sp>
      <p:graphicFrame>
        <p:nvGraphicFramePr>
          <p:cNvPr id="5" name="Content Placeholder 2">
            <a:extLst>
              <a:ext uri="{FF2B5EF4-FFF2-40B4-BE49-F238E27FC236}">
                <a16:creationId xmlns:a16="http://schemas.microsoft.com/office/drawing/2014/main" id="{AF0BE5C8-7923-44AA-9BD1-E9757D7DEABE}"/>
              </a:ext>
            </a:extLst>
          </p:cNvPr>
          <p:cNvGraphicFramePr>
            <a:graphicFrameLocks noGrp="1"/>
          </p:cNvGraphicFramePr>
          <p:nvPr>
            <p:ph idx="1"/>
            <p:extLst>
              <p:ext uri="{D42A27DB-BD31-4B8C-83A1-F6EECF244321}">
                <p14:modId xmlns:p14="http://schemas.microsoft.com/office/powerpoint/2010/main" val="872415361"/>
              </p:ext>
            </p:extLst>
          </p:nvPr>
        </p:nvGraphicFramePr>
        <p:xfrm>
          <a:off x="685800" y="2696308"/>
          <a:ext cx="10820400" cy="3475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8794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ADC853-540C-413C-A2A2-13E924C4893F}"/>
              </a:ext>
            </a:extLst>
          </p:cNvPr>
          <p:cNvSpPr>
            <a:spLocks noGrp="1"/>
          </p:cNvSpPr>
          <p:nvPr>
            <p:ph type="title"/>
          </p:nvPr>
        </p:nvSpPr>
        <p:spPr>
          <a:xfrm>
            <a:off x="934872" y="982272"/>
            <a:ext cx="3388419" cy="4560970"/>
          </a:xfrm>
        </p:spPr>
        <p:txBody>
          <a:bodyPr>
            <a:normAutofit/>
          </a:bodyPr>
          <a:lstStyle/>
          <a:p>
            <a:pPr marL="12700" marR="140970">
              <a:spcBef>
                <a:spcPts val="95"/>
              </a:spcBef>
            </a:pPr>
            <a:endParaRPr lang="en-US" sz="2500">
              <a:solidFill>
                <a:srgbClr val="FFFFFF"/>
              </a:solidFill>
              <a:ea typeface="+mj-lt"/>
              <a:cs typeface="+mj-lt"/>
            </a:endParaRPr>
          </a:p>
          <a:p>
            <a:pPr marL="12700">
              <a:spcBef>
                <a:spcPts val="625"/>
              </a:spcBef>
            </a:pPr>
            <a:r>
              <a:rPr lang="en-US" sz="2500" b="1">
                <a:solidFill>
                  <a:srgbClr val="FFFFFF"/>
                </a:solidFill>
                <a:latin typeface="Times New Roman"/>
                <a:cs typeface="Times New Roman"/>
              </a:rPr>
              <a:t>Mobile Device Aspects</a:t>
            </a:r>
            <a:endParaRPr lang="en-US" sz="25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35B966AE-4356-4939-9C6C-812BA413CCCD}"/>
              </a:ext>
            </a:extLst>
          </p:cNvPr>
          <p:cNvSpPr>
            <a:spLocks noGrp="1"/>
          </p:cNvSpPr>
          <p:nvPr>
            <p:ph idx="1"/>
          </p:nvPr>
        </p:nvSpPr>
        <p:spPr>
          <a:xfrm>
            <a:off x="5221862" y="1719618"/>
            <a:ext cx="5948831" cy="4334629"/>
          </a:xfrm>
        </p:spPr>
        <p:txBody>
          <a:bodyPr vert="horz" lIns="91440" tIns="45720" rIns="91440" bIns="45720" rtlCol="0" anchor="ctr">
            <a:normAutofit/>
          </a:bodyPr>
          <a:lstStyle/>
          <a:p>
            <a:pPr>
              <a:spcBef>
                <a:spcPts val="625"/>
              </a:spcBef>
            </a:pPr>
            <a:endParaRPr lang="en-US" sz="2000">
              <a:solidFill>
                <a:srgbClr val="FEFFFF"/>
              </a:solidFill>
              <a:cs typeface="Calibri"/>
            </a:endParaRPr>
          </a:p>
          <a:p>
            <a:pPr>
              <a:spcBef>
                <a:spcPts val="625"/>
              </a:spcBef>
            </a:pPr>
            <a:r>
              <a:rPr lang="en-US" sz="2000">
                <a:solidFill>
                  <a:srgbClr val="FEFFFF"/>
                </a:solidFill>
                <a:cs typeface="Calibri"/>
              </a:rPr>
              <a:t>Smartphones and tablets continue to pose some risks to users in terms of web security. These devices typically handle different wireless connections, cached or saved passwords, and notes and emails containing private information. The education sector comprises the largest and growing groups of users of mobile devices. School teachers, employees and students constantly rely on their websites and online learning tools, and these are frequently facing security threats . IT support services for schools need to build their protective capacity and carry out new security practices.</a:t>
            </a:r>
            <a:endParaRPr lang="en-US" sz="2000">
              <a:solidFill>
                <a:srgbClr val="FEFFFF"/>
              </a:solidFill>
            </a:endParaRPr>
          </a:p>
        </p:txBody>
      </p:sp>
    </p:spTree>
    <p:extLst>
      <p:ext uri="{BB962C8B-B14F-4D97-AF65-F5344CB8AC3E}">
        <p14:creationId xmlns:p14="http://schemas.microsoft.com/office/powerpoint/2010/main" val="74604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0318D-850B-4293-846C-67B63DB2661C}"/>
              </a:ext>
            </a:extLst>
          </p:cNvPr>
          <p:cNvSpPr>
            <a:spLocks noGrp="1"/>
          </p:cNvSpPr>
          <p:nvPr>
            <p:ph type="title"/>
          </p:nvPr>
        </p:nvSpPr>
        <p:spPr>
          <a:xfrm>
            <a:off x="1776173" y="1608667"/>
            <a:ext cx="2556390" cy="4491015"/>
          </a:xfrm>
        </p:spPr>
        <p:txBody>
          <a:bodyPr anchor="t">
            <a:normAutofit/>
          </a:bodyPr>
          <a:lstStyle/>
          <a:p>
            <a:pPr marL="12700" algn="r">
              <a:spcBef>
                <a:spcPts val="625"/>
              </a:spcBef>
            </a:pPr>
            <a:endParaRPr lang="en-US" sz="3200">
              <a:solidFill>
                <a:srgbClr val="FFFFFF"/>
              </a:solidFill>
              <a:ea typeface="+mj-lt"/>
              <a:cs typeface="+mj-lt"/>
            </a:endParaRPr>
          </a:p>
          <a:p>
            <a:pPr marL="12700" algn="r">
              <a:spcBef>
                <a:spcPts val="625"/>
              </a:spcBef>
            </a:pPr>
            <a:r>
              <a:rPr lang="en-US" sz="3200" b="1">
                <a:solidFill>
                  <a:srgbClr val="FFFFFF"/>
                </a:solidFill>
                <a:latin typeface="Times New Roman"/>
                <a:cs typeface="Times New Roman"/>
              </a:rPr>
              <a:t>Conclusions</a:t>
            </a:r>
            <a:endParaRPr lang="en-US" sz="3200">
              <a:solidFill>
                <a:srgbClr val="FFFFFF"/>
              </a:solidFill>
              <a:ea typeface="+mj-lt"/>
              <a:cs typeface="+mj-lt"/>
            </a:endParaRPr>
          </a:p>
          <a:p>
            <a:pPr algn="r"/>
            <a:endParaRPr lang="en-US" sz="3200">
              <a:solidFill>
                <a:srgbClr val="FFFFFF"/>
              </a:solidFill>
              <a:cs typeface="Calibri Light"/>
            </a:endParaRPr>
          </a:p>
        </p:txBody>
      </p:sp>
      <p:sp>
        <p:nvSpPr>
          <p:cNvPr id="3" name="Content Placeholder 2">
            <a:extLst>
              <a:ext uri="{FF2B5EF4-FFF2-40B4-BE49-F238E27FC236}">
                <a16:creationId xmlns:a16="http://schemas.microsoft.com/office/drawing/2014/main" id="{0BAE41B9-80C2-4B61-ACF2-D7215149EC70}"/>
              </a:ext>
            </a:extLst>
          </p:cNvPr>
          <p:cNvSpPr>
            <a:spLocks noGrp="1"/>
          </p:cNvSpPr>
          <p:nvPr>
            <p:ph idx="1"/>
          </p:nvPr>
        </p:nvSpPr>
        <p:spPr>
          <a:xfrm>
            <a:off x="4976029" y="1608667"/>
            <a:ext cx="6291241" cy="4491015"/>
          </a:xfrm>
        </p:spPr>
        <p:txBody>
          <a:bodyPr vert="horz" lIns="91440" tIns="45720" rIns="91440" bIns="45720" rtlCol="0">
            <a:normAutofit/>
          </a:bodyPr>
          <a:lstStyle/>
          <a:p>
            <a:pPr>
              <a:spcBef>
                <a:spcPts val="625"/>
              </a:spcBef>
            </a:pPr>
            <a:endParaRPr lang="en-US" sz="1700">
              <a:solidFill>
                <a:srgbClr val="FFFFFF"/>
              </a:solidFill>
              <a:cs typeface="Calibri"/>
            </a:endParaRPr>
          </a:p>
          <a:p>
            <a:pPr marR="46355">
              <a:spcBef>
                <a:spcPts val="10"/>
              </a:spcBef>
            </a:pPr>
            <a:r>
              <a:rPr lang="en-US" sz="1700">
                <a:solidFill>
                  <a:srgbClr val="FFFFFF"/>
                </a:solidFill>
                <a:cs typeface="Calibri"/>
              </a:rPr>
              <a:t>Web Vulnerability Scanners help to speed up the website and web application vulnerability testing process. Acunetix is a popular automated vulnerability scanner, which not only identifies vulnerabilities, but also gives suggestions for solving these vulnerabilities. utilizing new behavioural analysis techniques in the future can make Acunetix even more accurate. Using of Acunetix or a similar WVS is very useful for many web developers since this type of tool makes the detection of threats easier for security novices.</a:t>
            </a:r>
          </a:p>
          <a:p>
            <a:pPr marR="46355">
              <a:spcBef>
                <a:spcPts val="10"/>
              </a:spcBef>
            </a:pPr>
            <a:r>
              <a:rPr lang="en-US" sz="1700">
                <a:solidFill>
                  <a:srgbClr val="FFFFFF"/>
                </a:solidFill>
                <a:cs typeface="Calibri"/>
              </a:rPr>
              <a:t>for orienting students with the basics of a WVS, with Acunetix as an example. Whereas some security solutions are geared towards examining organisational websites, other solutions may focus on managing the organisation’s mobile devices. It is useful for both app designers and for IT support to scan mobile devices to identify the security vulnerabilities and to highlight insecure apps .</a:t>
            </a:r>
          </a:p>
        </p:txBody>
      </p:sp>
    </p:spTree>
    <p:extLst>
      <p:ext uri="{BB962C8B-B14F-4D97-AF65-F5344CB8AC3E}">
        <p14:creationId xmlns:p14="http://schemas.microsoft.com/office/powerpoint/2010/main" val="234050967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0CAB0-425C-4293-A7F9-45FED807EE79}"/>
              </a:ext>
            </a:extLst>
          </p:cNvPr>
          <p:cNvSpPr>
            <a:spLocks noGrp="1"/>
          </p:cNvSpPr>
          <p:nvPr>
            <p:ph type="title"/>
          </p:nvPr>
        </p:nvSpPr>
        <p:spPr>
          <a:xfrm>
            <a:off x="1776173" y="1608667"/>
            <a:ext cx="2556390" cy="4491015"/>
          </a:xfrm>
        </p:spPr>
        <p:txBody>
          <a:bodyPr anchor="t">
            <a:normAutofit/>
          </a:bodyPr>
          <a:lstStyle/>
          <a:p>
            <a:pPr algn="r"/>
            <a:r>
              <a:rPr lang="en-US" sz="3200" b="1">
                <a:solidFill>
                  <a:srgbClr val="FFFFFF"/>
                </a:solidFill>
                <a:latin typeface="Times New Roman"/>
                <a:cs typeface="Times New Roman"/>
              </a:rPr>
              <a:t>References</a:t>
            </a:r>
            <a:endParaRPr lang="en-US" sz="3200">
              <a:solidFill>
                <a:srgbClr val="FFFFFF"/>
              </a:solidFill>
            </a:endParaRPr>
          </a:p>
        </p:txBody>
      </p:sp>
      <p:sp>
        <p:nvSpPr>
          <p:cNvPr id="3" name="Content Placeholder 2">
            <a:extLst>
              <a:ext uri="{FF2B5EF4-FFF2-40B4-BE49-F238E27FC236}">
                <a16:creationId xmlns:a16="http://schemas.microsoft.com/office/drawing/2014/main" id="{9C0F2A52-97DB-409B-90B3-96C715015A30}"/>
              </a:ext>
            </a:extLst>
          </p:cNvPr>
          <p:cNvSpPr>
            <a:spLocks noGrp="1"/>
          </p:cNvSpPr>
          <p:nvPr>
            <p:ph idx="1"/>
          </p:nvPr>
        </p:nvSpPr>
        <p:spPr>
          <a:xfrm>
            <a:off x="4976029" y="1608667"/>
            <a:ext cx="6291241" cy="4491015"/>
          </a:xfrm>
        </p:spPr>
        <p:txBody>
          <a:bodyPr vert="horz" lIns="91440" tIns="45720" rIns="91440" bIns="45720" rtlCol="0">
            <a:normAutofit/>
          </a:bodyPr>
          <a:lstStyle/>
          <a:p>
            <a:pPr>
              <a:spcBef>
                <a:spcPts val="625"/>
              </a:spcBef>
            </a:pPr>
            <a:endParaRPr lang="en-US" sz="1400">
              <a:solidFill>
                <a:srgbClr val="FFFFFF"/>
              </a:solidFill>
              <a:cs typeface="Calibri" panose="020F0502020204030204"/>
            </a:endParaRPr>
          </a:p>
          <a:p>
            <a:pPr marR="99060">
              <a:spcBef>
                <a:spcPts val="0"/>
              </a:spcBef>
            </a:pPr>
            <a:r>
              <a:rPr lang="en-US" sz="1400">
                <a:solidFill>
                  <a:srgbClr val="FFFFFF"/>
                </a:solidFill>
                <a:latin typeface="Times New Roman"/>
                <a:cs typeface="Times New Roman"/>
              </a:rPr>
              <a:t>Abdulqader, F. B., Thiyab, R. M., &amp; Ali, A. M. (2017). The impact of SQL injection attacks  on the security of databases. In Proceedings of the 6th International Conference on  Computing and Informatics (pp. 323-331).</a:t>
            </a:r>
            <a:endParaRPr lang="en-US" sz="1400">
              <a:solidFill>
                <a:srgbClr val="FFFFFF"/>
              </a:solidFill>
              <a:ea typeface="+mn-lt"/>
              <a:cs typeface="+mn-lt"/>
            </a:endParaRPr>
          </a:p>
          <a:p>
            <a:pPr marR="742950">
              <a:spcBef>
                <a:spcPts val="160"/>
              </a:spcBef>
            </a:pPr>
            <a:r>
              <a:rPr lang="en-US" sz="1400">
                <a:solidFill>
                  <a:srgbClr val="FFFFFF"/>
                </a:solidFill>
                <a:latin typeface="Times New Roman"/>
                <a:cs typeface="Times New Roman"/>
              </a:rPr>
              <a:t>Acunetix - Website security - keep in check with Acunetix. (n.d.). Retrieved from  https:/</a:t>
            </a:r>
            <a:r>
              <a:rPr lang="en-US" sz="1400">
                <a:solidFill>
                  <a:srgbClr val="FFFFFF"/>
                </a:solidFill>
                <a:latin typeface="Times New Roman"/>
                <a:cs typeface="Times New Roman"/>
                <a:hlinkClick r:id="rId2"/>
              </a:rPr>
              <a:t>/www.a</a:t>
            </a:r>
            <a:r>
              <a:rPr lang="en-US" sz="1400">
                <a:solidFill>
                  <a:srgbClr val="FFFFFF"/>
                </a:solidFill>
                <a:latin typeface="Times New Roman"/>
                <a:cs typeface="Times New Roman"/>
              </a:rPr>
              <a:t>c</a:t>
            </a:r>
            <a:r>
              <a:rPr lang="en-US" sz="1400">
                <a:solidFill>
                  <a:srgbClr val="FFFFFF"/>
                </a:solidFill>
                <a:latin typeface="Times New Roman"/>
                <a:cs typeface="Times New Roman"/>
                <a:hlinkClick r:id="rId2"/>
              </a:rPr>
              <a:t>unetix.com</a:t>
            </a:r>
            <a:endParaRPr lang="en-US" sz="1400">
              <a:solidFill>
                <a:srgbClr val="FFFFFF"/>
              </a:solidFill>
              <a:ea typeface="+mn-lt"/>
              <a:cs typeface="+mn-lt"/>
            </a:endParaRPr>
          </a:p>
          <a:p>
            <a:pPr>
              <a:spcBef>
                <a:spcPts val="445"/>
              </a:spcBef>
            </a:pPr>
            <a:r>
              <a:rPr lang="en-US" sz="1400">
                <a:solidFill>
                  <a:srgbClr val="FFFFFF"/>
                </a:solidFill>
                <a:latin typeface="Times New Roman"/>
                <a:cs typeface="Times New Roman"/>
              </a:rPr>
              <a:t>AcuMonitor: For detecting an XXE attack, Blind XSS and SSRF - Acunetix. (n.d.). Retrieved</a:t>
            </a:r>
            <a:endParaRPr lang="en-US" sz="1400">
              <a:solidFill>
                <a:srgbClr val="FFFFFF"/>
              </a:solidFill>
              <a:ea typeface="+mn-lt"/>
              <a:cs typeface="+mn-lt"/>
            </a:endParaRPr>
          </a:p>
          <a:p>
            <a:pPr marR="482600">
              <a:spcBef>
                <a:spcPts val="15"/>
              </a:spcBef>
            </a:pPr>
            <a:r>
              <a:rPr lang="en-US" sz="1400">
                <a:solidFill>
                  <a:srgbClr val="FFFFFF"/>
                </a:solidFill>
                <a:latin typeface="Times New Roman"/>
                <a:cs typeface="Times New Roman"/>
              </a:rPr>
              <a:t>from https://</a:t>
            </a:r>
            <a:r>
              <a:rPr lang="en-US" sz="1400">
                <a:solidFill>
                  <a:srgbClr val="FFFFFF"/>
                </a:solidFill>
                <a:latin typeface="Times New Roman"/>
                <a:cs typeface="Times New Roman"/>
                <a:hlinkClick r:id="rId3"/>
              </a:rPr>
              <a:t>www.acunetix.com/vulnerability-scanner/acumonitor-technology/ </a:t>
            </a:r>
            <a:r>
              <a:rPr lang="en-US" sz="1400">
                <a:solidFill>
                  <a:srgbClr val="FFFFFF"/>
                </a:solidFill>
                <a:latin typeface="Times New Roman"/>
                <a:cs typeface="Times New Roman"/>
              </a:rPr>
              <a:t> Cloud Security Alliance. (2016). The Treacherous 12: Cloud Computing Top Threats.</a:t>
            </a:r>
            <a:endParaRPr lang="en-US" sz="1400">
              <a:solidFill>
                <a:srgbClr val="FFFFFF"/>
              </a:solidFill>
              <a:ea typeface="+mn-lt"/>
              <a:cs typeface="+mn-lt"/>
            </a:endParaRPr>
          </a:p>
          <a:p>
            <a:pPr marR="376555">
              <a:spcBef>
                <a:spcPts val="10"/>
              </a:spcBef>
            </a:pPr>
            <a:r>
              <a:rPr lang="en-US" sz="1400">
                <a:solidFill>
                  <a:srgbClr val="FFFFFF"/>
                </a:solidFill>
                <a:latin typeface="Times New Roman"/>
                <a:cs typeface="Times New Roman"/>
              </a:rPr>
              <a:t>Retrieved from </a:t>
            </a:r>
            <a:r>
              <a:rPr lang="en-US" sz="1400">
                <a:solidFill>
                  <a:srgbClr val="FFFFFF"/>
                </a:solidFill>
                <a:latin typeface="Times New Roman"/>
                <a:cs typeface="Times New Roman"/>
                <a:hlinkClick r:id="rId4"/>
              </a:rPr>
              <a:t>https://downloads.Cloudsecurityalliance.org/assets/research/top-</a:t>
            </a:r>
            <a:r>
              <a:rPr lang="en-US" sz="1400">
                <a:solidFill>
                  <a:srgbClr val="FFFFFF"/>
                </a:solidFill>
                <a:latin typeface="Times New Roman"/>
                <a:cs typeface="Times New Roman"/>
              </a:rPr>
              <a:t>  threats/Treacherous-12_Cloud-Computing_Top-Threats.pdf</a:t>
            </a:r>
            <a:endParaRPr lang="en-US" sz="1400">
              <a:solidFill>
                <a:srgbClr val="FFFFFF"/>
              </a:solidFill>
              <a:ea typeface="+mn-lt"/>
              <a:cs typeface="+mn-lt"/>
            </a:endParaRPr>
          </a:p>
          <a:p>
            <a:pPr marR="62865">
              <a:spcBef>
                <a:spcPts val="10"/>
              </a:spcBef>
            </a:pPr>
            <a:r>
              <a:rPr lang="en-US" sz="1400">
                <a:solidFill>
                  <a:srgbClr val="FFFFFF"/>
                </a:solidFill>
                <a:latin typeface="Times New Roman"/>
                <a:cs typeface="Times New Roman"/>
              </a:rPr>
              <a:t>Darmanin, G. (2014, May 5). Negative impacts of automated vulnerability scanners and how  to prevent them. Retrieved from https://</a:t>
            </a:r>
            <a:r>
              <a:rPr lang="en-US" sz="1400">
                <a:solidFill>
                  <a:srgbClr val="FFFFFF"/>
                </a:solidFill>
                <a:latin typeface="Times New Roman"/>
                <a:cs typeface="Times New Roman"/>
                <a:hlinkClick r:id="rId5"/>
              </a:rPr>
              <a:t>www.acunetix.com/blog/articles/negative- </a:t>
            </a:r>
            <a:r>
              <a:rPr lang="en-US" sz="1400">
                <a:solidFill>
                  <a:srgbClr val="FFFFFF"/>
                </a:solidFill>
                <a:latin typeface="Times New Roman"/>
                <a:cs typeface="Times New Roman"/>
              </a:rPr>
              <a:t> impacts-automated-vulnerability-scanners-prevent/</a:t>
            </a:r>
            <a:endParaRPr lang="en-US" sz="1400">
              <a:solidFill>
                <a:srgbClr val="FFFFFF"/>
              </a:solidFill>
            </a:endParaRPr>
          </a:p>
        </p:txBody>
      </p:sp>
    </p:spTree>
    <p:extLst>
      <p:ext uri="{BB962C8B-B14F-4D97-AF65-F5344CB8AC3E}">
        <p14:creationId xmlns:p14="http://schemas.microsoft.com/office/powerpoint/2010/main" val="419759049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AC4C0-8F7D-476C-A119-F61D1559071B}"/>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600" kern="1200" cap="all" spc="300" baseline="0">
                <a:solidFill>
                  <a:schemeClr val="bg2"/>
                </a:solidFill>
                <a:latin typeface="+mj-lt"/>
                <a:ea typeface="+mj-ea"/>
                <a:cs typeface="+mj-cs"/>
              </a:rPr>
              <a:t>Agenda</a:t>
            </a:r>
          </a:p>
        </p:txBody>
      </p:sp>
      <p:graphicFrame>
        <p:nvGraphicFramePr>
          <p:cNvPr id="5" name="Content Placeholder 2">
            <a:extLst>
              <a:ext uri="{FF2B5EF4-FFF2-40B4-BE49-F238E27FC236}">
                <a16:creationId xmlns:a16="http://schemas.microsoft.com/office/drawing/2014/main" id="{6A26D8A6-2E46-4D69-AFF2-E2BAF23AD0F7}"/>
              </a:ext>
            </a:extLst>
          </p:cNvPr>
          <p:cNvGraphicFramePr>
            <a:graphicFrameLocks noGrp="1"/>
          </p:cNvGraphicFramePr>
          <p:nvPr>
            <p:ph idx="1"/>
            <p:extLst>
              <p:ext uri="{D42A27DB-BD31-4B8C-83A1-F6EECF244321}">
                <p14:modId xmlns:p14="http://schemas.microsoft.com/office/powerpoint/2010/main" val="2279972071"/>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710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A6E50-3E30-4CBF-ADD7-3E265F0ECD38}"/>
              </a:ext>
            </a:extLst>
          </p:cNvPr>
          <p:cNvSpPr>
            <a:spLocks noGrp="1"/>
          </p:cNvSpPr>
          <p:nvPr>
            <p:ph type="title"/>
          </p:nvPr>
        </p:nvSpPr>
        <p:spPr>
          <a:xfrm>
            <a:off x="1371600" y="1073834"/>
            <a:ext cx="9486900" cy="900332"/>
          </a:xfrm>
        </p:spPr>
        <p:txBody>
          <a:bodyPr anchor="ctr">
            <a:normAutofit/>
          </a:bodyPr>
          <a:lstStyle/>
          <a:p>
            <a:pPr algn="ctr"/>
            <a:r>
              <a:rPr lang="en-US"/>
              <a:t>Abstract</a:t>
            </a:r>
          </a:p>
        </p:txBody>
      </p:sp>
      <p:graphicFrame>
        <p:nvGraphicFramePr>
          <p:cNvPr id="5" name="Content Placeholder 2">
            <a:extLst>
              <a:ext uri="{FF2B5EF4-FFF2-40B4-BE49-F238E27FC236}">
                <a16:creationId xmlns:a16="http://schemas.microsoft.com/office/drawing/2014/main" id="{C95A1253-BDCE-4C7C-AC08-5B4A991FD6E0}"/>
              </a:ext>
            </a:extLst>
          </p:cNvPr>
          <p:cNvGraphicFramePr>
            <a:graphicFrameLocks noGrp="1"/>
          </p:cNvGraphicFramePr>
          <p:nvPr>
            <p:ph idx="1"/>
            <p:extLst>
              <p:ext uri="{D42A27DB-BD31-4B8C-83A1-F6EECF244321}">
                <p14:modId xmlns:p14="http://schemas.microsoft.com/office/powerpoint/2010/main" val="3467510337"/>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5736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D70F6-B620-4009-9FD3-1BD954A3E592}"/>
              </a:ext>
            </a:extLst>
          </p:cNvPr>
          <p:cNvSpPr>
            <a:spLocks noGrp="1"/>
          </p:cNvSpPr>
          <p:nvPr>
            <p:ph type="title"/>
          </p:nvPr>
        </p:nvSpPr>
        <p:spPr>
          <a:xfrm>
            <a:off x="1371600" y="1020728"/>
            <a:ext cx="9486900" cy="996061"/>
          </a:xfrm>
        </p:spPr>
        <p:txBody>
          <a:bodyPr anchor="b">
            <a:normAutofit/>
          </a:bodyPr>
          <a:lstStyle/>
          <a:p>
            <a:pPr algn="ctr"/>
            <a:r>
              <a:rPr lang="en-US" dirty="0"/>
              <a:t>INTRODUCTION</a:t>
            </a:r>
            <a:endParaRPr lang="en-US"/>
          </a:p>
        </p:txBody>
      </p:sp>
      <p:sp>
        <p:nvSpPr>
          <p:cNvPr id="3" name="Content Placeholder 2">
            <a:extLst>
              <a:ext uri="{FF2B5EF4-FFF2-40B4-BE49-F238E27FC236}">
                <a16:creationId xmlns:a16="http://schemas.microsoft.com/office/drawing/2014/main" id="{0F368D34-DD05-4F26-B5ED-E25407A9F51C}"/>
              </a:ext>
            </a:extLst>
          </p:cNvPr>
          <p:cNvSpPr>
            <a:spLocks noGrp="1"/>
          </p:cNvSpPr>
          <p:nvPr>
            <p:ph idx="1"/>
          </p:nvPr>
        </p:nvSpPr>
        <p:spPr>
          <a:xfrm>
            <a:off x="1371600" y="2200940"/>
            <a:ext cx="9486901" cy="3577854"/>
          </a:xfrm>
        </p:spPr>
        <p:txBody>
          <a:bodyPr vert="horz" lIns="91440" tIns="45720" rIns="91440" bIns="45720" rtlCol="0">
            <a:normAutofit/>
          </a:bodyPr>
          <a:lstStyle/>
          <a:p>
            <a:pPr marR="36195">
              <a:lnSpc>
                <a:spcPct val="90000"/>
              </a:lnSpc>
              <a:spcBef>
                <a:spcPts val="5"/>
              </a:spcBef>
            </a:pPr>
            <a:endParaRPr lang="en-US" sz="1500"/>
          </a:p>
          <a:p>
            <a:pPr marR="5080">
              <a:lnSpc>
                <a:spcPct val="90000"/>
              </a:lnSpc>
              <a:spcBef>
                <a:spcPts val="10"/>
              </a:spcBef>
            </a:pPr>
            <a:r>
              <a:rPr lang="en-US" sz="1500">
                <a:latin typeface="Calibri"/>
                <a:cs typeface="Calibri"/>
              </a:rPr>
              <a:t>Around 30,000 websites are being attacked every day , and one out of every three websites is vulnerable to hacking . The increasing number of websites and online applications increases the urgency of securing these websites.</a:t>
            </a:r>
            <a:br>
              <a:rPr lang="en-US" sz="1500">
                <a:latin typeface="Calibri"/>
                <a:cs typeface="Calibri"/>
              </a:rPr>
            </a:br>
            <a:br>
              <a:rPr lang="en-US" sz="1500">
                <a:latin typeface="Calibri"/>
                <a:cs typeface="Calibri"/>
              </a:rPr>
            </a:br>
            <a:r>
              <a:rPr lang="en-US" sz="1500">
                <a:latin typeface="Calibri"/>
                <a:cs typeface="Calibri"/>
              </a:rPr>
              <a:t>Web security scanners are automated tools that check out websites or web applications for </a:t>
            </a:r>
            <a:br>
              <a:rPr lang="en-US" sz="1500">
                <a:latin typeface="Calibri"/>
                <a:cs typeface="Calibri"/>
              </a:rPr>
            </a:br>
            <a:br>
              <a:rPr lang="en-US" sz="1500">
                <a:latin typeface="Calibri"/>
                <a:cs typeface="Calibri"/>
              </a:rPr>
            </a:br>
            <a:r>
              <a:rPr lang="en-US" sz="1500">
                <a:latin typeface="Calibri"/>
                <a:cs typeface="Calibri"/>
              </a:rPr>
              <a:t>Web vulnerability scanners help to find vulnerabilities of web applications and websites. A security vulnerability is a weakness that may be exploited to cause damage, but its presence does not cause harm by itself . The Cloud Security Alliance has recently identified twelve major types of security concerns and threats.</a:t>
            </a:r>
            <a:br>
              <a:rPr lang="en-US" sz="1500">
                <a:latin typeface="Calibri"/>
                <a:cs typeface="Calibri"/>
              </a:rPr>
            </a:br>
            <a:r>
              <a:rPr lang="en-US" sz="1500">
                <a:latin typeface="Calibri"/>
                <a:cs typeface="Calibri"/>
              </a:rPr>
              <a:t>insufficient</a:t>
            </a:r>
            <a:r>
              <a:rPr lang="en-US" sz="1500">
                <a:latin typeface="Times New Roman"/>
                <a:cs typeface="Times New Roman"/>
              </a:rPr>
              <a:t> due diligence, may be overlooked by web developers and web masters.</a:t>
            </a:r>
          </a:p>
          <a:p>
            <a:pPr marR="5080">
              <a:lnSpc>
                <a:spcPct val="90000"/>
              </a:lnSpc>
              <a:spcBef>
                <a:spcPts val="10"/>
              </a:spcBef>
            </a:pPr>
            <a:r>
              <a:rPr lang="en-US" sz="1500">
                <a:latin typeface="Calibri"/>
                <a:cs typeface="Calibri"/>
              </a:rPr>
              <a:t>In the next section, few high priority vulnerabilities identified by Acunetix are described. AcuSensor and AcuMonitor technologies implemented by Acunetix is also discussed. Advantages and disadvantages of Acunetix is discussed in the next section and finally this report finishes with some recommendations and conclusion.</a:t>
            </a:r>
            <a:endParaRPr lang="en-US" sz="1500">
              <a:latin typeface="Times New Roman"/>
              <a:cs typeface="Times New Roman"/>
            </a:endParaRPr>
          </a:p>
        </p:txBody>
      </p:sp>
    </p:spTree>
    <p:extLst>
      <p:ext uri="{BB962C8B-B14F-4D97-AF65-F5344CB8AC3E}">
        <p14:creationId xmlns:p14="http://schemas.microsoft.com/office/powerpoint/2010/main" val="3395516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ACF1EB-8A05-472F-818F-4D4C66F189D0}"/>
              </a:ext>
            </a:extLst>
          </p:cNvPr>
          <p:cNvSpPr>
            <a:spLocks noGrp="1"/>
          </p:cNvSpPr>
          <p:nvPr>
            <p:ph type="title"/>
          </p:nvPr>
        </p:nvSpPr>
        <p:spPr>
          <a:xfrm>
            <a:off x="1371600" y="1020728"/>
            <a:ext cx="9486900" cy="996061"/>
          </a:xfrm>
        </p:spPr>
        <p:txBody>
          <a:bodyPr anchor="b">
            <a:normAutofit/>
          </a:bodyPr>
          <a:lstStyle/>
          <a:p>
            <a:pPr marL="12700" marR="5080" algn="ctr">
              <a:spcBef>
                <a:spcPts val="95"/>
              </a:spcBef>
            </a:pPr>
            <a:endParaRPr lang="en-US" sz="3000">
              <a:ea typeface="+mj-lt"/>
              <a:cs typeface="+mj-lt"/>
            </a:endParaRPr>
          </a:p>
          <a:p>
            <a:pPr marL="12700" algn="ctr">
              <a:spcBef>
                <a:spcPts val="625"/>
              </a:spcBef>
            </a:pPr>
            <a:r>
              <a:rPr lang="en-US" sz="3000" b="1">
                <a:latin typeface="Times New Roman"/>
                <a:cs typeface="Times New Roman"/>
              </a:rPr>
              <a:t>Case Study: </a:t>
            </a:r>
            <a:r>
              <a:rPr lang="en-US" sz="3000" b="1" err="1">
                <a:latin typeface="Times New Roman"/>
                <a:cs typeface="Times New Roman"/>
              </a:rPr>
              <a:t>Acunetix</a:t>
            </a:r>
            <a:endParaRPr lang="en-US" sz="3000" err="1"/>
          </a:p>
        </p:txBody>
      </p:sp>
      <p:sp>
        <p:nvSpPr>
          <p:cNvPr id="3" name="Content Placeholder 2">
            <a:extLst>
              <a:ext uri="{FF2B5EF4-FFF2-40B4-BE49-F238E27FC236}">
                <a16:creationId xmlns:a16="http://schemas.microsoft.com/office/drawing/2014/main" id="{2E6547B4-53D5-4C84-8362-73A1043AEB74}"/>
              </a:ext>
            </a:extLst>
          </p:cNvPr>
          <p:cNvSpPr>
            <a:spLocks noGrp="1"/>
          </p:cNvSpPr>
          <p:nvPr>
            <p:ph idx="1"/>
          </p:nvPr>
        </p:nvSpPr>
        <p:spPr>
          <a:xfrm>
            <a:off x="1371600" y="2200940"/>
            <a:ext cx="9486901" cy="3577854"/>
          </a:xfrm>
        </p:spPr>
        <p:txBody>
          <a:bodyPr vert="horz" lIns="91440" tIns="45720" rIns="91440" bIns="45720" rtlCol="0">
            <a:normAutofit/>
          </a:bodyPr>
          <a:lstStyle/>
          <a:p>
            <a:pPr>
              <a:spcBef>
                <a:spcPts val="625"/>
              </a:spcBef>
            </a:pPr>
            <a:endParaRPr lang="en-US"/>
          </a:p>
          <a:p>
            <a:pPr marR="83820">
              <a:spcBef>
                <a:spcPts val="5"/>
              </a:spcBef>
            </a:pPr>
            <a:r>
              <a:rPr lang="en-US" dirty="0" err="1">
                <a:latin typeface="Calibri"/>
                <a:cs typeface="Calibri"/>
              </a:rPr>
              <a:t>Acunetix</a:t>
            </a:r>
            <a:r>
              <a:rPr lang="en-US" dirty="0">
                <a:latin typeface="Calibri"/>
                <a:cs typeface="Calibri"/>
              </a:rPr>
              <a:t> is an automated web vulnerability scanner which scans any web application or websites that use HTTP or HTTPS protocols and are accessible through a web browser. The following table gives the description of the version, cost and other details of </a:t>
            </a:r>
            <a:r>
              <a:rPr lang="en-US" dirty="0" err="1">
                <a:latin typeface="Calibri"/>
                <a:cs typeface="Calibri"/>
              </a:rPr>
              <a:t>Acunetix</a:t>
            </a:r>
            <a:r>
              <a:rPr lang="en-US" dirty="0">
                <a:latin typeface="Calibri"/>
                <a:cs typeface="Calibri"/>
              </a:rPr>
              <a:t> used for this paper.</a:t>
            </a:r>
            <a:endParaRPr lang="en-US"/>
          </a:p>
        </p:txBody>
      </p:sp>
    </p:spTree>
    <p:extLst>
      <p:ext uri="{BB962C8B-B14F-4D97-AF65-F5344CB8AC3E}">
        <p14:creationId xmlns:p14="http://schemas.microsoft.com/office/powerpoint/2010/main" val="2191379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4EEAA55-037F-47CD-BE01-6C7A06C81C39}"/>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kern="1200">
                <a:solidFill>
                  <a:srgbClr val="FFFFFF"/>
                </a:solidFill>
                <a:latin typeface="+mj-lt"/>
                <a:ea typeface="+mj-ea"/>
                <a:cs typeface="+mj-cs"/>
              </a:rPr>
              <a:t>PLATFORM</a:t>
            </a:r>
          </a:p>
        </p:txBody>
      </p:sp>
      <p:sp>
        <p:nvSpPr>
          <p:cNvPr id="3" name="Content Placeholder 2">
            <a:extLst>
              <a:ext uri="{FF2B5EF4-FFF2-40B4-BE49-F238E27FC236}">
                <a16:creationId xmlns:a16="http://schemas.microsoft.com/office/drawing/2014/main" id="{F7FFE5A2-579E-401A-B9A7-B55DCB4B30AF}"/>
              </a:ext>
            </a:extLst>
          </p:cNvPr>
          <p:cNvSpPr>
            <a:spLocks noGrp="1"/>
          </p:cNvSpPr>
          <p:nvPr>
            <p:ph sz="half" idx="1"/>
          </p:nvPr>
        </p:nvSpPr>
        <p:spPr>
          <a:xfrm>
            <a:off x="1424904" y="2494450"/>
            <a:ext cx="4053545" cy="3563159"/>
          </a:xfrm>
        </p:spPr>
        <p:txBody>
          <a:bodyPr vert="horz" lIns="91440" tIns="45720" rIns="91440" bIns="45720" rtlCol="0">
            <a:normAutofit/>
          </a:bodyPr>
          <a:lstStyle/>
          <a:p>
            <a:r>
              <a:rPr lang="en-US" sz="2200"/>
              <a:t> </a:t>
            </a:r>
            <a:r>
              <a:rPr lang="en-US" sz="2200" i="1"/>
              <a:t>Version and platform of Acunetix used</a:t>
            </a:r>
            <a:endParaRPr lang="en-US" sz="2200"/>
          </a:p>
          <a:p>
            <a:r>
              <a:rPr lang="en-US" sz="2200"/>
              <a:t>The address of a website or web application that needs to be scanned should be added to the  target. A description of the website can also be given while adding the target. Figure 1 below,  is the screenshot of adding a target with description.</a:t>
            </a:r>
            <a:endParaRPr lang="en-US" sz="2200" i="1"/>
          </a:p>
          <a:p>
            <a:endParaRPr lang="en-US" sz="2200"/>
          </a:p>
        </p:txBody>
      </p:sp>
      <p:graphicFrame>
        <p:nvGraphicFramePr>
          <p:cNvPr id="6" name="Content Placeholder 5">
            <a:extLst>
              <a:ext uri="{FF2B5EF4-FFF2-40B4-BE49-F238E27FC236}">
                <a16:creationId xmlns:a16="http://schemas.microsoft.com/office/drawing/2014/main" id="{5C8AAC6B-5304-4576-9657-52F6CCF77B90}"/>
              </a:ext>
            </a:extLst>
          </p:cNvPr>
          <p:cNvGraphicFramePr>
            <a:graphicFrameLocks noGrp="1"/>
          </p:cNvGraphicFramePr>
          <p:nvPr>
            <p:ph sz="half" idx="2"/>
          </p:nvPr>
        </p:nvGraphicFramePr>
        <p:xfrm>
          <a:off x="6098892" y="3468715"/>
          <a:ext cx="4802405" cy="1610699"/>
        </p:xfrm>
        <a:graphic>
          <a:graphicData uri="http://schemas.openxmlformats.org/drawingml/2006/table">
            <a:tbl>
              <a:tblPr firstRow="1" bandRow="1">
                <a:tableStyleId>{5C22544A-7EE6-4342-B048-85BDC9FD1C3A}</a:tableStyleId>
              </a:tblPr>
              <a:tblGrid>
                <a:gridCol w="1076993">
                  <a:extLst>
                    <a:ext uri="{9D8B030D-6E8A-4147-A177-3AD203B41FA5}">
                      <a16:colId xmlns:a16="http://schemas.microsoft.com/office/drawing/2014/main" val="1489712216"/>
                    </a:ext>
                  </a:extLst>
                </a:gridCol>
                <a:gridCol w="3725412">
                  <a:extLst>
                    <a:ext uri="{9D8B030D-6E8A-4147-A177-3AD203B41FA5}">
                      <a16:colId xmlns:a16="http://schemas.microsoft.com/office/drawing/2014/main" val="650171662"/>
                    </a:ext>
                  </a:extLst>
                </a:gridCol>
              </a:tblGrid>
              <a:tr h="253110">
                <a:tc>
                  <a:txBody>
                    <a:bodyPr/>
                    <a:lstStyle/>
                    <a:p>
                      <a:pPr algn="l" rtl="0" fontAlgn="base"/>
                      <a:r>
                        <a:rPr lang="en-US" sz="1100">
                          <a:effectLst/>
                        </a:rPr>
                        <a:t>Version​</a:t>
                      </a:r>
                      <a:endParaRPr lang="en-US" sz="1100" b="0" i="0">
                        <a:solidFill>
                          <a:srgbClr val="000000"/>
                        </a:solidFill>
                        <a:effectLst/>
                      </a:endParaRPr>
                    </a:p>
                  </a:txBody>
                  <a:tcPr marL="57525" marR="57525" marT="28762" marB="28762"/>
                </a:tc>
                <a:tc>
                  <a:txBody>
                    <a:bodyPr/>
                    <a:lstStyle/>
                    <a:p>
                      <a:pPr algn="l" rtl="0" fontAlgn="base"/>
                      <a:r>
                        <a:rPr lang="en-US" sz="1100">
                          <a:effectLst/>
                        </a:rPr>
                        <a:t>Acunetix 11 Trial​</a:t>
                      </a:r>
                      <a:endParaRPr lang="en-US" sz="1100" b="0" i="0">
                        <a:solidFill>
                          <a:srgbClr val="000000"/>
                        </a:solidFill>
                        <a:effectLst/>
                      </a:endParaRPr>
                    </a:p>
                  </a:txBody>
                  <a:tcPr marL="57525" marR="57525" marT="28762" marB="28762"/>
                </a:tc>
                <a:extLst>
                  <a:ext uri="{0D108BD9-81ED-4DB2-BD59-A6C34878D82A}">
                    <a16:rowId xmlns:a16="http://schemas.microsoft.com/office/drawing/2014/main" val="1169783086"/>
                  </a:ext>
                </a:extLst>
              </a:tr>
              <a:tr h="253110">
                <a:tc>
                  <a:txBody>
                    <a:bodyPr/>
                    <a:lstStyle/>
                    <a:p>
                      <a:pPr algn="l" rtl="0" fontAlgn="base"/>
                      <a:r>
                        <a:rPr lang="en-US" sz="1100">
                          <a:effectLst/>
                        </a:rPr>
                        <a:t>Platform​</a:t>
                      </a:r>
                      <a:endParaRPr lang="en-US" sz="1100" b="0" i="0">
                        <a:solidFill>
                          <a:srgbClr val="000000"/>
                        </a:solidFill>
                        <a:effectLst/>
                      </a:endParaRPr>
                    </a:p>
                  </a:txBody>
                  <a:tcPr marL="57525" marR="57525" marT="28762" marB="28762"/>
                </a:tc>
                <a:tc>
                  <a:txBody>
                    <a:bodyPr/>
                    <a:lstStyle/>
                    <a:p>
                      <a:pPr algn="l" rtl="0" fontAlgn="base"/>
                      <a:r>
                        <a:rPr lang="en-US" sz="1100">
                          <a:effectLst/>
                        </a:rPr>
                        <a:t>Windows 8​</a:t>
                      </a:r>
                      <a:endParaRPr lang="en-US" sz="1100" b="0" i="0">
                        <a:solidFill>
                          <a:srgbClr val="000000"/>
                        </a:solidFill>
                        <a:effectLst/>
                      </a:endParaRPr>
                    </a:p>
                  </a:txBody>
                  <a:tcPr marL="57525" marR="57525" marT="28762" marB="28762"/>
                </a:tc>
                <a:extLst>
                  <a:ext uri="{0D108BD9-81ED-4DB2-BD59-A6C34878D82A}">
                    <a16:rowId xmlns:a16="http://schemas.microsoft.com/office/drawing/2014/main" val="2154135699"/>
                  </a:ext>
                </a:extLst>
              </a:tr>
              <a:tr h="253110">
                <a:tc>
                  <a:txBody>
                    <a:bodyPr/>
                    <a:lstStyle/>
                    <a:p>
                      <a:pPr algn="l" rtl="0" fontAlgn="base"/>
                      <a:r>
                        <a:rPr lang="en-US" sz="1100">
                          <a:effectLst/>
                        </a:rPr>
                        <a:t>Cost​</a:t>
                      </a:r>
                      <a:endParaRPr lang="en-US" sz="1100" b="0" i="0">
                        <a:solidFill>
                          <a:srgbClr val="000000"/>
                        </a:solidFill>
                        <a:effectLst/>
                      </a:endParaRPr>
                    </a:p>
                  </a:txBody>
                  <a:tcPr marL="57525" marR="57525" marT="28762" marB="28762"/>
                </a:tc>
                <a:tc>
                  <a:txBody>
                    <a:bodyPr/>
                    <a:lstStyle/>
                    <a:p>
                      <a:pPr algn="l" rtl="0" fontAlgn="base"/>
                      <a:r>
                        <a:rPr lang="en-US" sz="1100">
                          <a:effectLst/>
                        </a:rPr>
                        <a:t>Free​</a:t>
                      </a:r>
                      <a:endParaRPr lang="en-US" sz="1100" b="0" i="0">
                        <a:solidFill>
                          <a:srgbClr val="000000"/>
                        </a:solidFill>
                        <a:effectLst/>
                      </a:endParaRPr>
                    </a:p>
                  </a:txBody>
                  <a:tcPr marL="57525" marR="57525" marT="28762" marB="28762"/>
                </a:tc>
                <a:extLst>
                  <a:ext uri="{0D108BD9-81ED-4DB2-BD59-A6C34878D82A}">
                    <a16:rowId xmlns:a16="http://schemas.microsoft.com/office/drawing/2014/main" val="2999866069"/>
                  </a:ext>
                </a:extLst>
              </a:tr>
              <a:tr h="253110">
                <a:tc>
                  <a:txBody>
                    <a:bodyPr/>
                    <a:lstStyle/>
                    <a:p>
                      <a:pPr algn="l" rtl="0" fontAlgn="base"/>
                      <a:r>
                        <a:rPr lang="en-US" sz="1100">
                          <a:effectLst/>
                        </a:rPr>
                        <a:t>Trial period​</a:t>
                      </a:r>
                      <a:endParaRPr lang="en-US" sz="1100" b="0" i="0">
                        <a:solidFill>
                          <a:srgbClr val="000000"/>
                        </a:solidFill>
                        <a:effectLst/>
                      </a:endParaRPr>
                    </a:p>
                  </a:txBody>
                  <a:tcPr marL="57525" marR="57525" marT="28762" marB="28762"/>
                </a:tc>
                <a:tc>
                  <a:txBody>
                    <a:bodyPr/>
                    <a:lstStyle/>
                    <a:p>
                      <a:pPr algn="l" rtl="0" fontAlgn="base"/>
                      <a:r>
                        <a:rPr lang="en-US" sz="1100">
                          <a:effectLst/>
                        </a:rPr>
                        <a:t>14 days trial​</a:t>
                      </a:r>
                      <a:endParaRPr lang="en-US" sz="1100" b="0" i="0">
                        <a:solidFill>
                          <a:srgbClr val="000000"/>
                        </a:solidFill>
                        <a:effectLst/>
                      </a:endParaRPr>
                    </a:p>
                  </a:txBody>
                  <a:tcPr marL="57525" marR="57525" marT="28762" marB="28762"/>
                </a:tc>
                <a:extLst>
                  <a:ext uri="{0D108BD9-81ED-4DB2-BD59-A6C34878D82A}">
                    <a16:rowId xmlns:a16="http://schemas.microsoft.com/office/drawing/2014/main" val="2096418851"/>
                  </a:ext>
                </a:extLst>
              </a:tr>
              <a:tr h="598259">
                <a:tc>
                  <a:txBody>
                    <a:bodyPr/>
                    <a:lstStyle/>
                    <a:p>
                      <a:pPr algn="l" rtl="0" fontAlgn="base"/>
                      <a:r>
                        <a:rPr lang="en-US" sz="1100">
                          <a:effectLst/>
                        </a:rPr>
                        <a:t>Test websites​</a:t>
                      </a:r>
                      <a:endParaRPr lang="en-US" sz="1100" b="0" i="0">
                        <a:solidFill>
                          <a:srgbClr val="000000"/>
                        </a:solidFill>
                        <a:effectLst/>
                      </a:endParaRPr>
                    </a:p>
                  </a:txBody>
                  <a:tcPr marL="57525" marR="57525" marT="28762" marB="28762"/>
                </a:tc>
                <a:tc>
                  <a:txBody>
                    <a:bodyPr/>
                    <a:lstStyle/>
                    <a:p>
                      <a:pPr algn="l" rtl="0" fontAlgn="auto"/>
                      <a:r>
                        <a:rPr lang="en-US" sz="1100" u="sng" strike="noStrike">
                          <a:effectLst/>
                          <a:hlinkClick r:id="rId2"/>
                        </a:rPr>
                        <a:t>http://testasp.vulnweb.com/,</a:t>
                      </a:r>
                      <a:r>
                        <a:rPr lang="en-US" sz="1100">
                          <a:effectLst/>
                        </a:rPr>
                        <a:t>​</a:t>
                      </a:r>
                    </a:p>
                    <a:p>
                      <a:pPr algn="l" rtl="0" fontAlgn="base"/>
                      <a:r>
                        <a:rPr lang="en-US" sz="1100" u="sng" strike="noStrike">
                          <a:effectLst/>
                          <a:hlinkClick r:id="rId3"/>
                        </a:rPr>
                        <a:t>http://testhtml5.vulnweb.com, </a:t>
                      </a:r>
                      <a:r>
                        <a:rPr lang="en-US" sz="1100">
                          <a:effectLst/>
                        </a:rPr>
                        <a:t> </a:t>
                      </a:r>
                      <a:r>
                        <a:rPr lang="en-US" sz="1100" u="sng" strike="noStrike">
                          <a:effectLst/>
                          <a:hlinkClick r:id="rId4"/>
                        </a:rPr>
                        <a:t>http://testphp.vulnweb.com</a:t>
                      </a:r>
                      <a:r>
                        <a:rPr lang="en-US" sz="1100">
                          <a:effectLst/>
                        </a:rPr>
                        <a:t>​</a:t>
                      </a:r>
                      <a:endParaRPr lang="en-US" sz="1100" b="0" i="0">
                        <a:solidFill>
                          <a:srgbClr val="000000"/>
                        </a:solidFill>
                        <a:effectLst/>
                      </a:endParaRPr>
                    </a:p>
                  </a:txBody>
                  <a:tcPr marL="57525" marR="57525" marT="28762" marB="28762"/>
                </a:tc>
                <a:extLst>
                  <a:ext uri="{0D108BD9-81ED-4DB2-BD59-A6C34878D82A}">
                    <a16:rowId xmlns:a16="http://schemas.microsoft.com/office/drawing/2014/main" val="3073893860"/>
                  </a:ext>
                </a:extLst>
              </a:tr>
            </a:tbl>
          </a:graphicData>
        </a:graphic>
      </p:graphicFrame>
    </p:spTree>
    <p:extLst>
      <p:ext uri="{BB962C8B-B14F-4D97-AF65-F5344CB8AC3E}">
        <p14:creationId xmlns:p14="http://schemas.microsoft.com/office/powerpoint/2010/main" val="348525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5E873-FE87-471B-AFE8-1F98DC83D9C4}"/>
              </a:ext>
            </a:extLst>
          </p:cNvPr>
          <p:cNvSpPr>
            <a:spLocks noGrp="1"/>
          </p:cNvSpPr>
          <p:nvPr>
            <p:ph type="title"/>
          </p:nvPr>
        </p:nvSpPr>
        <p:spPr>
          <a:xfrm>
            <a:off x="1181686" y="1371600"/>
            <a:ext cx="3048734" cy="4114800"/>
          </a:xfrm>
        </p:spPr>
        <p:txBody>
          <a:bodyPr vert="horz" lIns="91440" tIns="45720" rIns="91440" bIns="45720" rtlCol="0" anchor="ctr">
            <a:normAutofit/>
          </a:bodyPr>
          <a:lstStyle/>
          <a:p>
            <a:pPr algn="ctr"/>
            <a:r>
              <a:rPr lang="en-US" sz="2700" kern="1200" cap="all" spc="300" baseline="0" dirty="0">
                <a:solidFill>
                  <a:schemeClr val="tx2"/>
                </a:solidFill>
                <a:latin typeface="+mj-lt"/>
                <a:ea typeface="+mj-ea"/>
                <a:cs typeface="+mj-cs"/>
              </a:rPr>
              <a:t>TARGET INFORMATION</a:t>
            </a:r>
          </a:p>
        </p:txBody>
      </p:sp>
      <p:pic>
        <p:nvPicPr>
          <p:cNvPr id="5" name="Picture 5" descr="Graphical user interface, application&#10;&#10;Description automatically generated">
            <a:extLst>
              <a:ext uri="{FF2B5EF4-FFF2-40B4-BE49-F238E27FC236}">
                <a16:creationId xmlns:a16="http://schemas.microsoft.com/office/drawing/2014/main" id="{9181BE73-C768-46AF-8A55-511805F09F19}"/>
              </a:ext>
            </a:extLst>
          </p:cNvPr>
          <p:cNvPicPr>
            <a:picLocks noGrp="1" noChangeAspect="1"/>
          </p:cNvPicPr>
          <p:nvPr>
            <p:ph type="pic" idx="1"/>
          </p:nvPr>
        </p:nvPicPr>
        <p:blipFill rotWithShape="1">
          <a:blip r:embed="rId2"/>
          <a:srcRect l="16654" r="16654"/>
          <a:stretch/>
        </p:blipFill>
        <p:spPr>
          <a:xfrm>
            <a:off x="6869935" y="685801"/>
            <a:ext cx="3163801" cy="2498187"/>
          </a:xfrm>
          <a:prstGeom prst="rect">
            <a:avLst/>
          </a:prstGeom>
        </p:spPr>
      </p:pic>
      <p:sp>
        <p:nvSpPr>
          <p:cNvPr id="4" name="Text Placeholder 3">
            <a:extLst>
              <a:ext uri="{FF2B5EF4-FFF2-40B4-BE49-F238E27FC236}">
                <a16:creationId xmlns:a16="http://schemas.microsoft.com/office/drawing/2014/main" id="{35EC6234-B292-4361-8FD7-94EBC1DA2299}"/>
              </a:ext>
            </a:extLst>
          </p:cNvPr>
          <p:cNvSpPr>
            <a:spLocks noGrp="1"/>
          </p:cNvSpPr>
          <p:nvPr>
            <p:ph type="body" sz="half" idx="2"/>
          </p:nvPr>
        </p:nvSpPr>
        <p:spPr>
          <a:xfrm>
            <a:off x="5410200" y="3429000"/>
            <a:ext cx="6083272" cy="2793609"/>
          </a:xfrm>
        </p:spPr>
        <p:txBody>
          <a:bodyPr vert="horz" lIns="91440" tIns="45720" rIns="91440" bIns="45720" rtlCol="0" anchor="t">
            <a:normAutofit/>
          </a:bodyPr>
          <a:lstStyle/>
          <a:p>
            <a:pPr marL="46355" indent="-228600">
              <a:spcBef>
                <a:spcPts val="100"/>
              </a:spcBef>
              <a:buFont typeface="Arial" panose="020B0604020202020204" pitchFamily="34" charset="0"/>
              <a:buChar char="•"/>
            </a:pPr>
            <a:r>
              <a:rPr lang="en-US" i="1" dirty="0"/>
              <a:t>Figure 1</a:t>
            </a:r>
            <a:r>
              <a:rPr lang="en-US" dirty="0"/>
              <a:t>. Screenshot of adding target.</a:t>
            </a:r>
          </a:p>
          <a:p>
            <a:pPr indent="-228600">
              <a:spcBef>
                <a:spcPts val="55"/>
              </a:spcBef>
              <a:buFont typeface="Arial" panose="020B0604020202020204" pitchFamily="34" charset="0"/>
              <a:buChar char="•"/>
            </a:pPr>
            <a:endParaRPr lang="en-US" dirty="0"/>
          </a:p>
          <a:p>
            <a:pPr indent="-228600">
              <a:buFont typeface="Arial" panose="020B0604020202020204" pitchFamily="34" charset="0"/>
              <a:buChar char="•"/>
            </a:pPr>
            <a:r>
              <a:rPr lang="en-US" dirty="0"/>
              <a:t>After adding the target, website is ready for scanning. </a:t>
            </a:r>
          </a:p>
        </p:txBody>
      </p:sp>
    </p:spTree>
    <p:extLst>
      <p:ext uri="{BB962C8B-B14F-4D97-AF65-F5344CB8AC3E}">
        <p14:creationId xmlns:p14="http://schemas.microsoft.com/office/powerpoint/2010/main" val="275020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7B1FD-ABAA-46DA-98D9-8C05AFBF24AE}"/>
              </a:ext>
            </a:extLst>
          </p:cNvPr>
          <p:cNvSpPr>
            <a:spLocks noGrp="1"/>
          </p:cNvSpPr>
          <p:nvPr>
            <p:ph type="title"/>
          </p:nvPr>
        </p:nvSpPr>
        <p:spPr>
          <a:xfrm>
            <a:off x="8128028" y="239150"/>
            <a:ext cx="3390899" cy="1303606"/>
          </a:xfrm>
        </p:spPr>
        <p:txBody>
          <a:bodyPr vert="horz" lIns="91440" tIns="45720" rIns="91440" bIns="45720" rtlCol="0" anchor="b">
            <a:normAutofit/>
          </a:bodyPr>
          <a:lstStyle/>
          <a:p>
            <a:pPr algn="ctr"/>
            <a:r>
              <a:rPr lang="en-US" sz="2200" i="1" kern="1200" cap="all" spc="300" baseline="0" dirty="0">
                <a:solidFill>
                  <a:schemeClr val="tx2"/>
                </a:solidFill>
                <a:latin typeface="+mj-lt"/>
                <a:ea typeface="+mj-ea"/>
                <a:cs typeface="+mj-cs"/>
              </a:rPr>
              <a:t>Figure 2</a:t>
            </a:r>
            <a:r>
              <a:rPr lang="en-US" sz="2200" kern="1200" cap="all" spc="300" baseline="0" dirty="0">
                <a:solidFill>
                  <a:schemeClr val="tx2"/>
                </a:solidFill>
                <a:latin typeface="+mj-lt"/>
                <a:ea typeface="+mj-ea"/>
                <a:cs typeface="+mj-cs"/>
              </a:rPr>
              <a:t>. Screenshot of setting target information.</a:t>
            </a:r>
          </a:p>
          <a:p>
            <a:pPr algn="ctr"/>
            <a:endParaRPr lang="en-US" sz="2200" kern="1200" cap="all" spc="300" baseline="0" dirty="0">
              <a:solidFill>
                <a:schemeClr val="tx2"/>
              </a:solidFill>
              <a:latin typeface="+mj-lt"/>
              <a:ea typeface="+mj-ea"/>
              <a:cs typeface="+mj-cs"/>
            </a:endParaRPr>
          </a:p>
        </p:txBody>
      </p:sp>
      <p:pic>
        <p:nvPicPr>
          <p:cNvPr id="5" name="Picture 5" descr="Graphical user interface, application&#10;&#10;Description automatically generated">
            <a:extLst>
              <a:ext uri="{FF2B5EF4-FFF2-40B4-BE49-F238E27FC236}">
                <a16:creationId xmlns:a16="http://schemas.microsoft.com/office/drawing/2014/main" id="{E03C39F5-F433-4C46-B278-30DA2992E903}"/>
              </a:ext>
            </a:extLst>
          </p:cNvPr>
          <p:cNvPicPr>
            <a:picLocks noGrp="1" noChangeAspect="1"/>
          </p:cNvPicPr>
          <p:nvPr>
            <p:ph type="pic" idx="1"/>
          </p:nvPr>
        </p:nvPicPr>
        <p:blipFill rotWithShape="1">
          <a:blip r:embed="rId2"/>
          <a:srcRect l="16654" r="16654"/>
          <a:stretch/>
        </p:blipFill>
        <p:spPr>
          <a:xfrm>
            <a:off x="683489" y="1022252"/>
            <a:ext cx="6096000" cy="4813496"/>
          </a:xfrm>
          <a:prstGeom prst="rect">
            <a:avLst/>
          </a:prstGeom>
        </p:spPr>
      </p:pic>
      <p:sp>
        <p:nvSpPr>
          <p:cNvPr id="4" name="Text Placeholder 3">
            <a:extLst>
              <a:ext uri="{FF2B5EF4-FFF2-40B4-BE49-F238E27FC236}">
                <a16:creationId xmlns:a16="http://schemas.microsoft.com/office/drawing/2014/main" id="{E3FF7372-D82B-4274-A164-0EE6159E4C40}"/>
              </a:ext>
            </a:extLst>
          </p:cNvPr>
          <p:cNvSpPr>
            <a:spLocks noGrp="1"/>
          </p:cNvSpPr>
          <p:nvPr>
            <p:ph type="body" sz="half" idx="2"/>
          </p:nvPr>
        </p:nvSpPr>
        <p:spPr>
          <a:xfrm>
            <a:off x="8115301" y="1814732"/>
            <a:ext cx="3390899" cy="4501662"/>
          </a:xfrm>
        </p:spPr>
        <p:txBody>
          <a:bodyPr vert="horz" lIns="91440" tIns="45720" rIns="91440" bIns="45720" rtlCol="0">
            <a:normAutofit/>
          </a:bodyPr>
          <a:lstStyle/>
          <a:p>
            <a:pPr indent="-228600">
              <a:spcBef>
                <a:spcPts val="50"/>
              </a:spcBef>
              <a:buFont typeface="Arial" panose="020B0604020202020204" pitchFamily="34" charset="0"/>
              <a:buChar char="•"/>
            </a:pPr>
            <a:endParaRPr lang="en-US" dirty="0"/>
          </a:p>
          <a:p>
            <a:pPr marL="285750" indent="-228600">
              <a:buFont typeface="Arial" panose="020B0604020202020204" pitchFamily="34" charset="0"/>
              <a:buChar char="•"/>
            </a:pPr>
            <a:r>
              <a:rPr lang="en-US" dirty="0"/>
              <a:t>As seen in Figure 2, options for setting  the business criticality, scan speed and others are available. Websites and web applications  can also be kept for continuous scanning.</a:t>
            </a:r>
          </a:p>
          <a:p>
            <a:pPr marL="285750" indent="-228600">
              <a:buFont typeface="Arial" panose="020B0604020202020204" pitchFamily="34" charset="0"/>
              <a:buChar char="•"/>
            </a:pPr>
            <a:endParaRPr lang="en-US" dirty="0"/>
          </a:p>
        </p:txBody>
      </p:sp>
    </p:spTree>
    <p:extLst>
      <p:ext uri="{BB962C8B-B14F-4D97-AF65-F5344CB8AC3E}">
        <p14:creationId xmlns:p14="http://schemas.microsoft.com/office/powerpoint/2010/main" val="26370957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dientRiseVTI">
  <a:themeElements>
    <a:clrScheme name="AnalogousFromDarkSeedLeftStep">
      <a:dk1>
        <a:srgbClr val="000000"/>
      </a:dk1>
      <a:lt1>
        <a:srgbClr val="FFFFFF"/>
      </a:lt1>
      <a:dk2>
        <a:srgbClr val="1C2831"/>
      </a:dk2>
      <a:lt2>
        <a:srgbClr val="F1F3F0"/>
      </a:lt2>
      <a:accent1>
        <a:srgbClr val="AD29E7"/>
      </a:accent1>
      <a:accent2>
        <a:srgbClr val="5B2BD8"/>
      </a:accent2>
      <a:accent3>
        <a:srgbClr val="2943E7"/>
      </a:accent3>
      <a:accent4>
        <a:srgbClr val="1780D5"/>
      </a:accent4>
      <a:accent5>
        <a:srgbClr val="23BEC3"/>
      </a:accent5>
      <a:accent6>
        <a:srgbClr val="15C581"/>
      </a:accent6>
      <a:hlink>
        <a:srgbClr val="3996AD"/>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3.xml><?xml version="1.0" encoding="utf-8"?>
<a:theme xmlns:a="http://schemas.openxmlformats.org/drawingml/2006/main" name="ClassicFrameVTI">
  <a:themeElements>
    <a:clrScheme name="AnalogousFromDarkSeedLeftStep">
      <a:dk1>
        <a:srgbClr val="000000"/>
      </a:dk1>
      <a:lt1>
        <a:srgbClr val="FFFFFF"/>
      </a:lt1>
      <a:dk2>
        <a:srgbClr val="301B2C"/>
      </a:dk2>
      <a:lt2>
        <a:srgbClr val="F0F3F3"/>
      </a:lt2>
      <a:accent1>
        <a:srgbClr val="C34D4D"/>
      </a:accent1>
      <a:accent2>
        <a:srgbClr val="B13B6C"/>
      </a:accent2>
      <a:accent3>
        <a:srgbClr val="C34DAF"/>
      </a:accent3>
      <a:accent4>
        <a:srgbClr val="943BB1"/>
      </a:accent4>
      <a:accent5>
        <a:srgbClr val="744DC3"/>
      </a:accent5>
      <a:accent6>
        <a:srgbClr val="3D46B2"/>
      </a:accent6>
      <a:hlink>
        <a:srgbClr val="7F3FBF"/>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22</Slides>
  <Notes>0</Notes>
  <HiddenSlides>0</HiddenSlides>
  <MMClips>0</MMClips>
  <ScaleCrop>false</ScaleCrop>
  <HeadingPairs>
    <vt:vector size="4" baseType="variant">
      <vt:variant>
        <vt:lpstr>Theme</vt:lpstr>
      </vt:variant>
      <vt:variant>
        <vt:i4>4</vt:i4>
      </vt:variant>
      <vt:variant>
        <vt:lpstr>Slide Titles</vt:lpstr>
      </vt:variant>
      <vt:variant>
        <vt:i4>22</vt:i4>
      </vt:variant>
    </vt:vector>
  </HeadingPairs>
  <TitlesOfParts>
    <vt:vector size="26" baseType="lpstr">
      <vt:lpstr>office theme</vt:lpstr>
      <vt:lpstr>GradientRiseVTI</vt:lpstr>
      <vt:lpstr>ClassicFrameVTI</vt:lpstr>
      <vt:lpstr>Office Theme</vt:lpstr>
      <vt:lpstr>Web Vulnerability Scanners: A Case Study </vt:lpstr>
      <vt:lpstr>Sachin Kumar giri</vt:lpstr>
      <vt:lpstr>Agenda</vt:lpstr>
      <vt:lpstr>Abstract</vt:lpstr>
      <vt:lpstr>INTRODUCTION</vt:lpstr>
      <vt:lpstr> Case Study: Acunetix</vt:lpstr>
      <vt:lpstr>PLATFORM</vt:lpstr>
      <vt:lpstr>TARGET INFORMATION</vt:lpstr>
      <vt:lpstr>Figure 2. Screenshot of setting target information. </vt:lpstr>
      <vt:lpstr>Figure 3. Screenshot of setting auto login option</vt:lpstr>
      <vt:lpstr>Figure 4. Screenshot of enabling AcuSensor.</vt:lpstr>
      <vt:lpstr>Figure 5. Screenshot of scanning website.</vt:lpstr>
      <vt:lpstr>Figure 7. Screenshot of vulnerabilities</vt:lpstr>
      <vt:lpstr>PowerPoint Presentation</vt:lpstr>
      <vt:lpstr>PowerPoint Presentation</vt:lpstr>
      <vt:lpstr> Vulnerabilities</vt:lpstr>
      <vt:lpstr>  Technologies</vt:lpstr>
      <vt:lpstr>PowerPoint Presentation</vt:lpstr>
      <vt:lpstr>Discussion</vt:lpstr>
      <vt:lpstr> Mobile Device Aspects</vt:lpstr>
      <vt:lpstr> Conclusions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165</cp:revision>
  <dcterms:created xsi:type="dcterms:W3CDTF">2021-05-20T16:08:54Z</dcterms:created>
  <dcterms:modified xsi:type="dcterms:W3CDTF">2021-05-20T16:43:01Z</dcterms:modified>
</cp:coreProperties>
</file>